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8" r:id="rId3"/>
    <p:sldId id="259" r:id="rId4"/>
    <p:sldId id="257" r:id="rId5"/>
    <p:sldId id="261" r:id="rId6"/>
    <p:sldId id="432" r:id="rId7"/>
    <p:sldId id="340" r:id="rId8"/>
    <p:sldId id="455" r:id="rId9"/>
    <p:sldId id="344" r:id="rId10"/>
    <p:sldId id="345" r:id="rId11"/>
    <p:sldId id="346" r:id="rId12"/>
    <p:sldId id="347" r:id="rId13"/>
    <p:sldId id="348" r:id="rId14"/>
    <p:sldId id="349" r:id="rId15"/>
    <p:sldId id="351" r:id="rId16"/>
    <p:sldId id="333" r:id="rId17"/>
    <p:sldId id="414" r:id="rId18"/>
    <p:sldId id="399" r:id="rId19"/>
    <p:sldId id="416" r:id="rId20"/>
    <p:sldId id="417" r:id="rId21"/>
    <p:sldId id="418" r:id="rId22"/>
    <p:sldId id="419" r:id="rId23"/>
    <p:sldId id="426" r:id="rId24"/>
    <p:sldId id="428" r:id="rId25"/>
    <p:sldId id="429" r:id="rId26"/>
    <p:sldId id="431" r:id="rId27"/>
    <p:sldId id="350" r:id="rId28"/>
    <p:sldId id="355" r:id="rId29"/>
    <p:sldId id="411" r:id="rId30"/>
    <p:sldId id="359" r:id="rId31"/>
    <p:sldId id="360" r:id="rId32"/>
    <p:sldId id="456" r:id="rId33"/>
    <p:sldId id="364" r:id="rId34"/>
    <p:sldId id="366" r:id="rId35"/>
    <p:sldId id="372" r:id="rId36"/>
    <p:sldId id="367" r:id="rId37"/>
    <p:sldId id="375" r:id="rId38"/>
    <p:sldId id="376" r:id="rId39"/>
    <p:sldId id="377" r:id="rId40"/>
    <p:sldId id="379" r:id="rId41"/>
    <p:sldId id="373" r:id="rId42"/>
    <p:sldId id="369" r:id="rId43"/>
    <p:sldId id="382" r:id="rId44"/>
    <p:sldId id="387" r:id="rId45"/>
    <p:sldId id="384" r:id="rId46"/>
    <p:sldId id="394" r:id="rId47"/>
    <p:sldId id="381" r:id="rId48"/>
    <p:sldId id="391" r:id="rId49"/>
    <p:sldId id="393" r:id="rId50"/>
    <p:sldId id="398" r:id="rId51"/>
    <p:sldId id="388" r:id="rId52"/>
    <p:sldId id="400" r:id="rId53"/>
    <p:sldId id="361" r:id="rId54"/>
    <p:sldId id="362" r:id="rId55"/>
    <p:sldId id="409" r:id="rId56"/>
    <p:sldId id="436" r:id="rId57"/>
    <p:sldId id="437" r:id="rId58"/>
    <p:sldId id="441" r:id="rId59"/>
    <p:sldId id="445" r:id="rId60"/>
    <p:sldId id="450" r:id="rId61"/>
    <p:sldId id="451" r:id="rId62"/>
    <p:sldId id="452" r:id="rId63"/>
    <p:sldId id="453" r:id="rId64"/>
    <p:sldId id="264" r:id="rId65"/>
    <p:sldId id="262" r:id="rId66"/>
    <p:sldId id="457" r:id="rId67"/>
    <p:sldId id="26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 van der Meer" initials="MvdM" lastIdx="2" clrIdx="0">
    <p:extLst>
      <p:ext uri="{19B8F6BF-5375-455C-9EA6-DF929625EA0E}">
        <p15:presenceInfo xmlns:p15="http://schemas.microsoft.com/office/powerpoint/2012/main" userId="d52dd59b6883ed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717"/>
    <a:srgbClr val="FFC000"/>
    <a:srgbClr val="0033CC"/>
    <a:srgbClr val="FF00FF"/>
    <a:srgbClr val="0000FF"/>
    <a:srgbClr val="FF0000"/>
    <a:srgbClr val="000000"/>
    <a:srgbClr val="FF66CC"/>
    <a:srgbClr val="33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841D33-5BB4-4144-AE04-37E0A4639EC3}" v="4" dt="2019-09-30T10:20:22.149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77541" autoAdjust="0"/>
  </p:normalViewPr>
  <p:slideViewPr>
    <p:cSldViewPr snapToGrid="0">
      <p:cViewPr varScale="1">
        <p:scale>
          <a:sx n="88" d="100"/>
          <a:sy n="88" d="100"/>
        </p:scale>
        <p:origin x="129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r, Micha van der" userId="4f800f7df4c8d948" providerId="OrgId" clId="{AB4FAE39-20DF-4474-8A5D-3D98481C4D93}"/>
    <pc:docChg chg="undo custSel addSld delSld modSld sldOrd">
      <pc:chgData name="Meer, Micha van der" userId="4f800f7df4c8d948" providerId="OrgId" clId="{AB4FAE39-20DF-4474-8A5D-3D98481C4D93}" dt="2019-08-29T12:23:29.352" v="743" actId="20577"/>
      <pc:docMkLst>
        <pc:docMk/>
      </pc:docMkLst>
      <pc:sldChg chg="modSp">
        <pc:chgData name="Meer, Micha van der" userId="4f800f7df4c8d948" providerId="OrgId" clId="{AB4FAE39-20DF-4474-8A5D-3D98481C4D93}" dt="2019-08-29T11:58:26.696" v="14" actId="20577"/>
        <pc:sldMkLst>
          <pc:docMk/>
          <pc:sldMk cId="2793169444" sldId="256"/>
        </pc:sldMkLst>
        <pc:spChg chg="mod">
          <ac:chgData name="Meer, Micha van der" userId="4f800f7df4c8d948" providerId="OrgId" clId="{AB4FAE39-20DF-4474-8A5D-3D98481C4D93}" dt="2019-08-29T11:58:26.696" v="14" actId="20577"/>
          <ac:spMkLst>
            <pc:docMk/>
            <pc:sldMk cId="2793169444" sldId="256"/>
            <ac:spMk id="10" creationId="{68E8D4AA-A81E-4C0D-9759-28C00C7D4D63}"/>
          </ac:spMkLst>
        </pc:spChg>
      </pc:sldChg>
      <pc:sldChg chg="addSp delSp modSp">
        <pc:chgData name="Meer, Micha van der" userId="4f800f7df4c8d948" providerId="OrgId" clId="{AB4FAE39-20DF-4474-8A5D-3D98481C4D93}" dt="2019-08-28T08:29:33.177" v="8" actId="313"/>
        <pc:sldMkLst>
          <pc:docMk/>
          <pc:sldMk cId="3394018800" sldId="258"/>
        </pc:sldMkLst>
        <pc:graphicFrameChg chg="del">
          <ac:chgData name="Meer, Micha van der" userId="4f800f7df4c8d948" providerId="OrgId" clId="{AB4FAE39-20DF-4474-8A5D-3D98481C4D93}" dt="2019-08-28T08:27:23.681" v="5" actId="478"/>
          <ac:graphicFrameMkLst>
            <pc:docMk/>
            <pc:sldMk cId="3394018800" sldId="258"/>
            <ac:graphicFrameMk id="6" creationId="{B37AFC65-298D-4A0F-90C8-8BAD352E5C34}"/>
          </ac:graphicFrameMkLst>
        </pc:graphicFrameChg>
        <pc:graphicFrameChg chg="add modGraphic">
          <ac:chgData name="Meer, Micha van der" userId="4f800f7df4c8d948" providerId="OrgId" clId="{AB4FAE39-20DF-4474-8A5D-3D98481C4D93}" dt="2019-08-28T08:29:33.177" v="8" actId="313"/>
          <ac:graphicFrameMkLst>
            <pc:docMk/>
            <pc:sldMk cId="3394018800" sldId="258"/>
            <ac:graphicFrameMk id="7" creationId="{3DD21FD2-D257-4B41-8BA5-B31A83572A18}"/>
          </ac:graphicFrameMkLst>
        </pc:graphicFrameChg>
      </pc:sldChg>
      <pc:sldChg chg="addSp modSp">
        <pc:chgData name="Meer, Micha van der" userId="4f800f7df4c8d948" providerId="OrgId" clId="{AB4FAE39-20DF-4474-8A5D-3D98481C4D93}" dt="2019-08-29T11:57:37.231" v="11" actId="20577"/>
        <pc:sldMkLst>
          <pc:docMk/>
          <pc:sldMk cId="25108936" sldId="382"/>
        </pc:sldMkLst>
        <pc:spChg chg="add mod">
          <ac:chgData name="Meer, Micha van der" userId="4f800f7df4c8d948" providerId="OrgId" clId="{AB4FAE39-20DF-4474-8A5D-3D98481C4D93}" dt="2019-08-29T11:57:37.231" v="11" actId="20577"/>
          <ac:spMkLst>
            <pc:docMk/>
            <pc:sldMk cId="25108936" sldId="382"/>
            <ac:spMk id="13" creationId="{F0BF6A41-8899-4B5B-892D-E3D79363474B}"/>
          </ac:spMkLst>
        </pc:spChg>
        <pc:picChg chg="add">
          <ac:chgData name="Meer, Micha van der" userId="4f800f7df4c8d948" providerId="OrgId" clId="{AB4FAE39-20DF-4474-8A5D-3D98481C4D93}" dt="2019-08-29T11:57:25.036" v="9"/>
          <ac:picMkLst>
            <pc:docMk/>
            <pc:sldMk cId="25108936" sldId="382"/>
            <ac:picMk id="12" creationId="{284D5A10-766F-49BD-8616-35F2755BA9BA}"/>
          </ac:picMkLst>
        </pc:picChg>
      </pc:sldChg>
      <pc:sldChg chg="del">
        <pc:chgData name="Meer, Micha van der" userId="4f800f7df4c8d948" providerId="OrgId" clId="{AB4FAE39-20DF-4474-8A5D-3D98481C4D93}" dt="2019-08-29T11:58:11.268" v="12" actId="2696"/>
        <pc:sldMkLst>
          <pc:docMk/>
          <pc:sldMk cId="2480511840" sldId="383"/>
        </pc:sldMkLst>
      </pc:sldChg>
      <pc:sldChg chg="modNotesTx">
        <pc:chgData name="Meer, Micha van der" userId="4f800f7df4c8d948" providerId="OrgId" clId="{AB4FAE39-20DF-4474-8A5D-3D98481C4D93}" dt="2019-08-29T12:03:56.997" v="231" actId="20577"/>
        <pc:sldMkLst>
          <pc:docMk/>
          <pc:sldMk cId="2460543726" sldId="387"/>
        </pc:sldMkLst>
      </pc:sldChg>
      <pc:sldChg chg="add del">
        <pc:chgData name="Meer, Micha van der" userId="4f800f7df4c8d948" providerId="OrgId" clId="{AB4FAE39-20DF-4474-8A5D-3D98481C4D93}" dt="2019-08-29T12:06:50.586" v="233" actId="2696"/>
        <pc:sldMkLst>
          <pc:docMk/>
          <pc:sldMk cId="605223129" sldId="391"/>
        </pc:sldMkLst>
      </pc:sldChg>
      <pc:sldChg chg="addSp delSp modSp add ord delAnim modNotesTx">
        <pc:chgData name="Meer, Micha van der" userId="4f800f7df4c8d948" providerId="OrgId" clId="{AB4FAE39-20DF-4474-8A5D-3D98481C4D93}" dt="2019-08-29T12:23:29.352" v="743" actId="20577"/>
        <pc:sldMkLst>
          <pc:docMk/>
          <pc:sldMk cId="2309572710" sldId="457"/>
        </pc:sldMkLst>
        <pc:spChg chg="del">
          <ac:chgData name="Meer, Micha van der" userId="4f800f7df4c8d948" providerId="OrgId" clId="{AB4FAE39-20DF-4474-8A5D-3D98481C4D93}" dt="2019-08-29T12:12:42.281" v="245" actId="478"/>
          <ac:spMkLst>
            <pc:docMk/>
            <pc:sldMk cId="2309572710" sldId="457"/>
            <ac:spMk id="6" creationId="{F7A1A490-3822-4265-9E9F-D9BADC643E19}"/>
          </ac:spMkLst>
        </pc:spChg>
        <pc:spChg chg="mod">
          <ac:chgData name="Meer, Micha van der" userId="4f800f7df4c8d948" providerId="OrgId" clId="{AB4FAE39-20DF-4474-8A5D-3D98481C4D93}" dt="2019-08-29T12:11:44.236" v="239" actId="20577"/>
          <ac:spMkLst>
            <pc:docMk/>
            <pc:sldMk cId="2309572710" sldId="457"/>
            <ac:spMk id="10" creationId="{714B9591-9527-4F5C-A9B5-236A93AF84DC}"/>
          </ac:spMkLst>
        </pc:spChg>
        <pc:spChg chg="add mod">
          <ac:chgData name="Meer, Micha van der" userId="4f800f7df4c8d948" providerId="OrgId" clId="{AB4FAE39-20DF-4474-8A5D-3D98481C4D93}" dt="2019-08-29T12:21:49.985" v="740" actId="20577"/>
          <ac:spMkLst>
            <pc:docMk/>
            <pc:sldMk cId="2309572710" sldId="457"/>
            <ac:spMk id="14" creationId="{9B4B8948-6183-41A5-AC8A-8E8C61680348}"/>
          </ac:spMkLst>
        </pc:spChg>
        <pc:picChg chg="del mod">
          <ac:chgData name="Meer, Micha van der" userId="4f800f7df4c8d948" providerId="OrgId" clId="{AB4FAE39-20DF-4474-8A5D-3D98481C4D93}" dt="2019-08-29T12:12:40.508" v="244" actId="478"/>
          <ac:picMkLst>
            <pc:docMk/>
            <pc:sldMk cId="2309572710" sldId="457"/>
            <ac:picMk id="2" creationId="{B86B3DA9-E4A8-43C4-9DD8-E74FAEA3E9CB}"/>
          </ac:picMkLst>
        </pc:picChg>
        <pc:picChg chg="del">
          <ac:chgData name="Meer, Micha van der" userId="4f800f7df4c8d948" providerId="OrgId" clId="{AB4FAE39-20DF-4474-8A5D-3D98481C4D93}" dt="2019-08-29T12:11:51.491" v="241" actId="478"/>
          <ac:picMkLst>
            <pc:docMk/>
            <pc:sldMk cId="2309572710" sldId="457"/>
            <ac:picMk id="3" creationId="{98F50161-886A-4BD5-A3D0-BC0D5515D1FB}"/>
          </ac:picMkLst>
        </pc:picChg>
        <pc:picChg chg="del">
          <ac:chgData name="Meer, Micha van der" userId="4f800f7df4c8d948" providerId="OrgId" clId="{AB4FAE39-20DF-4474-8A5D-3D98481C4D93}" dt="2019-08-29T12:11:50.391" v="240" actId="478"/>
          <ac:picMkLst>
            <pc:docMk/>
            <pc:sldMk cId="2309572710" sldId="457"/>
            <ac:picMk id="5" creationId="{2E0F90E9-8279-4AD8-95FE-0132CD4E643C}"/>
          </ac:picMkLst>
        </pc:picChg>
        <pc:picChg chg="del">
          <ac:chgData name="Meer, Micha van der" userId="4f800f7df4c8d948" providerId="OrgId" clId="{AB4FAE39-20DF-4474-8A5D-3D98481C4D93}" dt="2019-08-29T12:11:53.894" v="242" actId="478"/>
          <ac:picMkLst>
            <pc:docMk/>
            <pc:sldMk cId="2309572710" sldId="457"/>
            <ac:picMk id="9" creationId="{7C8DE7F1-2EB2-4AC0-B3DF-CCB3D1F7FDC2}"/>
          </ac:picMkLst>
        </pc:picChg>
      </pc:sldChg>
    </pc:docChg>
  </pc:docChgLst>
  <pc:docChgLst>
    <pc:chgData name="Meer, Micha van der" userId="ab39fdd4-6643-4885-9de8-ecf235fd9a6e" providerId="ADAL" clId="{9E841D33-5BB4-4144-AE04-37E0A4639EC3}"/>
    <pc:docChg chg="undo modSld sldOrd">
      <pc:chgData name="Meer, Micha van der" userId="ab39fdd4-6643-4885-9de8-ecf235fd9a6e" providerId="ADAL" clId="{9E841D33-5BB4-4144-AE04-37E0A4639EC3}" dt="2019-09-30T10:20:20.886" v="54" actId="20577"/>
      <pc:docMkLst>
        <pc:docMk/>
      </pc:docMkLst>
      <pc:sldChg chg="modSp">
        <pc:chgData name="Meer, Micha van der" userId="ab39fdd4-6643-4885-9de8-ecf235fd9a6e" providerId="ADAL" clId="{9E841D33-5BB4-4144-AE04-37E0A4639EC3}" dt="2019-09-30T06:15:28.330" v="1" actId="20577"/>
        <pc:sldMkLst>
          <pc:docMk/>
          <pc:sldMk cId="2793169444" sldId="256"/>
        </pc:sldMkLst>
        <pc:spChg chg="mod">
          <ac:chgData name="Meer, Micha van der" userId="ab39fdd4-6643-4885-9de8-ecf235fd9a6e" providerId="ADAL" clId="{9E841D33-5BB4-4144-AE04-37E0A4639EC3}" dt="2019-09-30T06:15:28.330" v="1" actId="20577"/>
          <ac:spMkLst>
            <pc:docMk/>
            <pc:sldMk cId="2793169444" sldId="256"/>
            <ac:spMk id="10" creationId="{68E8D4AA-A81E-4C0D-9759-28C00C7D4D63}"/>
          </ac:spMkLst>
        </pc:spChg>
      </pc:sldChg>
      <pc:sldChg chg="modSp modNotesTx">
        <pc:chgData name="Meer, Micha van der" userId="ab39fdd4-6643-4885-9de8-ecf235fd9a6e" providerId="ADAL" clId="{9E841D33-5BB4-4144-AE04-37E0A4639EC3}" dt="2019-09-30T10:20:20.886" v="54" actId="20577"/>
        <pc:sldMkLst>
          <pc:docMk/>
          <pc:sldMk cId="1722922964" sldId="409"/>
        </pc:sldMkLst>
        <pc:graphicFrameChg chg="modGraphic">
          <ac:chgData name="Meer, Micha van der" userId="ab39fdd4-6643-4885-9de8-ecf235fd9a6e" providerId="ADAL" clId="{9E841D33-5BB4-4144-AE04-37E0A4639EC3}" dt="2019-09-30T10:16:47.123" v="23" actId="20577"/>
          <ac:graphicFrameMkLst>
            <pc:docMk/>
            <pc:sldMk cId="1722922964" sldId="409"/>
            <ac:graphicFrameMk id="12" creationId="{1B6CB99C-0F2B-4C04-B6E4-640D93856C14}"/>
          </ac:graphicFrameMkLst>
        </pc:graphicFrameChg>
      </pc:sldChg>
      <pc:sldChg chg="ord">
        <pc:chgData name="Meer, Micha van der" userId="ab39fdd4-6643-4885-9de8-ecf235fd9a6e" providerId="ADAL" clId="{9E841D33-5BB4-4144-AE04-37E0A4639EC3}" dt="2019-09-30T06:25:23.695" v="2"/>
        <pc:sldMkLst>
          <pc:docMk/>
          <pc:sldMk cId="2309572710" sldId="457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6T08:39:37.044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C2D1E-31D5-468B-9A1C-7901113A41A9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6D653-1F50-42D3-9433-E70208EEB3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57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guee.com/dutch-english/translation/hazelhoender.html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ificity.keegan.st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 logo are respective owned by the company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Photo’s used are royalty free and under 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not mentioned graphics or text are © Witan BV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 ? L</a:t>
            </a:r>
            <a:r>
              <a:rPr lang="en-GB" sz="1200" b="0" i="0" kern="1200" cap="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ecture</a:t>
            </a:r>
            <a:r>
              <a:rPr lang="en-GB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material owner micha van der Meer</a:t>
            </a:r>
          </a:p>
          <a:p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026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TRouBLe</a:t>
            </a:r>
            <a:r>
              <a:rPr lang="en-US" dirty="0"/>
              <a:t> (mnemonic for Top Right Bottom Left)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Photo’s used are royalty free and under 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52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define –top –right – bottom and –left </a:t>
            </a:r>
            <a:r>
              <a:rPr lang="en-US" dirty="0" err="1"/>
              <a:t>sepperated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284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something strange with Margins.. Borders are the solution!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28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sizes!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976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479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it will look like if you add the previous.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307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07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30 – 35 (from 90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829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35 – 40 (from 90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638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border with a size &gt;0 it will not happen.. (Thanks </a:t>
            </a:r>
            <a:r>
              <a:rPr lang="en-US" dirty="0" err="1"/>
              <a:t>Divs</a:t>
            </a:r>
            <a:r>
              <a:rPr lang="en-US" dirty="0"/>
              <a:t>! , = block element with a border)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210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473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Photo’s used are royalty free and under 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58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but I love to make one of the &lt;p&gt; PINK! </a:t>
            </a:r>
          </a:p>
          <a:p>
            <a:r>
              <a:rPr lang="en-US" dirty="0"/>
              <a:t>Defining &lt;p&gt; all &lt;p&gt; will be pink!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616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browsers …. Look like this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MOMORY PROBLEM! GARBAGE COLLECTION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26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Brother / Sisters , Children and grand children. Children in </a:t>
            </a:r>
            <a:r>
              <a:rPr lang="en-US" dirty="0" err="1"/>
              <a:t>firstline</a:t>
            </a:r>
            <a:r>
              <a:rPr lang="en-US" dirty="0"/>
              <a:t> who become the king or queen.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239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a p OR class testing … paint it pink!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314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Children </a:t>
            </a:r>
            <a:r>
              <a:rPr lang="en-US" b="1" dirty="0"/>
              <a:t>or</a:t>
            </a:r>
            <a:r>
              <a:rPr lang="en-US" dirty="0"/>
              <a:t> Grand children.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632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children </a:t>
            </a:r>
            <a:r>
              <a:rPr lang="en-US" b="1" dirty="0"/>
              <a:t>no </a:t>
            </a:r>
            <a:r>
              <a:rPr lang="en-US" dirty="0"/>
              <a:t>grandchildren!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930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0066B3"/>
                </a:solidFill>
              </a:rPr>
              <a:t>Adjacent -&gt; nearby (first)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274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Removing some classes to understand what is gong on. 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950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Sibling = sister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6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685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  <a:br>
              <a:rPr lang="en-US" dirty="0"/>
            </a:br>
            <a:r>
              <a:rPr lang="en-US" dirty="0"/>
              <a:t>Answer -&gt; change “</a:t>
            </a:r>
            <a:r>
              <a:rPr lang="en-US" dirty="0" err="1"/>
              <a:t>p.hulk</a:t>
            </a:r>
            <a:r>
              <a:rPr lang="en-US" dirty="0"/>
              <a:t>” into “.hulk”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60 (from 135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562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Welke Pseudoclass kennen we ?? CSS -&gt; a</a:t>
            </a:r>
            <a:r>
              <a:rPr lang="nl-NL" sz="5400" b="1" dirty="0">
                <a:solidFill>
                  <a:srgbClr val="FF0000"/>
                </a:solidFill>
              </a:rPr>
              <a:t>:</a:t>
            </a:r>
            <a:r>
              <a:rPr lang="nl-NL" dirty="0"/>
              <a:t>link etc.. (</a:t>
            </a:r>
            <a:r>
              <a:rPr lang="nl-NL" dirty="0" err="1"/>
              <a:t>with</a:t>
            </a:r>
            <a:r>
              <a:rPr lang="nl-NL" dirty="0"/>
              <a:t> : is most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times</a:t>
            </a:r>
            <a:r>
              <a:rPr lang="nl-NL" dirty="0"/>
              <a:t> a pseudoclass) Is &lt;a </a:t>
            </a:r>
            <a:r>
              <a:rPr lang="nl-NL" dirty="0" err="1"/>
              <a:t>href</a:t>
            </a:r>
            <a:r>
              <a:rPr lang="nl-NL" dirty="0"/>
              <a:t>=“mailto</a:t>
            </a:r>
            <a:r>
              <a:rPr lang="nl-NL" b="1" dirty="0"/>
              <a:t>:</a:t>
            </a:r>
            <a:r>
              <a:rPr lang="nl-NL" dirty="0"/>
              <a:t>somebody@domain.com”&gt; </a:t>
            </a:r>
            <a:r>
              <a:rPr lang="nl-NL" dirty="0" err="1"/>
              <a:t>with</a:t>
            </a:r>
            <a:r>
              <a:rPr lang="nl-NL" dirty="0"/>
              <a:t> : </a:t>
            </a:r>
            <a:r>
              <a:rPr lang="nl-NL" dirty="0" err="1"/>
              <a:t>also</a:t>
            </a:r>
            <a:r>
              <a:rPr lang="nl-NL" dirty="0"/>
              <a:t> a pseudo class?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815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Dynamic content you never know how big your content is. Adding CSS from the server site to every line is crazy.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683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60 – 65 (from 90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058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84 (from 135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668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70 – 75 (from 90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3267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keep it readable!!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1601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hazelhoender</a:t>
            </a:r>
            <a:endParaRPr lang="en-GB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289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noProof="0" dirty="0">
                <a:solidFill>
                  <a:schemeClr val="tx1"/>
                </a:solidFill>
              </a:rPr>
              <a:t>#</a:t>
            </a:r>
            <a:r>
              <a:rPr lang="nl-NL" noProof="0" dirty="0" err="1">
                <a:solidFill>
                  <a:schemeClr val="tx1"/>
                </a:solidFill>
              </a:rPr>
              <a:t>id</a:t>
            </a:r>
            <a:r>
              <a:rPr lang="nl-NL" noProof="0" dirty="0">
                <a:solidFill>
                  <a:schemeClr val="tx1"/>
                </a:solidFill>
              </a:rPr>
              <a:t> </a:t>
            </a:r>
            <a:r>
              <a:rPr lang="nl-NL" noProof="0" dirty="0" err="1">
                <a:solidFill>
                  <a:schemeClr val="tx1"/>
                </a:solidFill>
              </a:rPr>
              <a:t>p.first</a:t>
            </a:r>
            <a:r>
              <a:rPr lang="nl-NL" noProof="0" dirty="0">
                <a:solidFill>
                  <a:schemeClr val="tx1"/>
                </a:solidFill>
              </a:rPr>
              <a:t> -&gt; </a:t>
            </a:r>
            <a:r>
              <a:rPr lang="nl-NL" noProof="0" dirty="0" err="1">
                <a:solidFill>
                  <a:schemeClr val="tx1"/>
                </a:solidFill>
              </a:rPr>
              <a:t>bugfix</a:t>
            </a:r>
            <a:r>
              <a:rPr lang="nl-NL" noProof="0" dirty="0">
                <a:solidFill>
                  <a:schemeClr val="tx1"/>
                </a:solidFill>
              </a:rPr>
              <a:t> -&gt; </a:t>
            </a:r>
            <a:r>
              <a:rPr lang="nl-NL" noProof="0" dirty="0" err="1">
                <a:solidFill>
                  <a:schemeClr val="tx1"/>
                </a:solidFill>
              </a:rPr>
              <a:t>Thanks</a:t>
            </a:r>
            <a:r>
              <a:rPr lang="nl-NL" noProof="0" dirty="0">
                <a:solidFill>
                  <a:schemeClr val="tx1"/>
                </a:solidFill>
              </a:rPr>
              <a:t> : </a:t>
            </a:r>
            <a:r>
              <a:rPr lang="nl-NL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Bjørn</a:t>
            </a:r>
            <a:r>
              <a:rPr lang="nl-NL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Reemer</a:t>
            </a:r>
            <a:endParaRPr lang="nl-NL" noProof="0" dirty="0">
              <a:solidFill>
                <a:schemeClr val="tx1"/>
              </a:solidFill>
            </a:endParaRPr>
          </a:p>
          <a:p>
            <a:r>
              <a:rPr lang="nl-NL" dirty="0"/>
              <a:t>See -&gt; </a:t>
            </a:r>
            <a:r>
              <a:rPr lang="nl-NL" dirty="0">
                <a:hlinkClick r:id="rId3"/>
              </a:rPr>
              <a:t>https://specificity.keegan.st/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421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277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Yes , </a:t>
            </a:r>
            <a:r>
              <a:rPr lang="en-GB" dirty="0"/>
              <a:t>relative to 123% of the width of the viewport.</a:t>
            </a:r>
          </a:p>
          <a:p>
            <a:r>
              <a:rPr lang="en-US" dirty="0"/>
              <a:t>2</a:t>
            </a:r>
            <a:r>
              <a:rPr lang="en-GB" dirty="0"/>
              <a:t>. Yes, but do not use &lt;div&gt; and </a:t>
            </a:r>
            <a:r>
              <a:rPr lang="en-US" noProof="0" dirty="0" err="1"/>
              <a:t>LightGoldenRodYellow</a:t>
            </a:r>
            <a:r>
              <a:rPr lang="en-US" noProof="0" dirty="0"/>
              <a:t> is a valid color</a:t>
            </a:r>
          </a:p>
          <a:p>
            <a:r>
              <a:rPr lang="en-US" noProof="0" dirty="0"/>
              <a:t>3. Yes, Id</a:t>
            </a:r>
          </a:p>
          <a:p>
            <a:r>
              <a:rPr lang="en-US" noProof="0" dirty="0"/>
              <a:t>4. Yes, do not use it</a:t>
            </a:r>
          </a:p>
          <a:p>
            <a:r>
              <a:rPr lang="en-US" noProof="0" dirty="0"/>
              <a:t>5. No, it is a case in this lecture </a:t>
            </a:r>
          </a:p>
          <a:p>
            <a:r>
              <a:rPr lang="en-US" noProof="0" dirty="0"/>
              <a:t>6.  Yes, but do not use it in this way.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2256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829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717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8297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40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3188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(CC0) license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972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(CC0) license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462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Royalty free (CC0) license</a:t>
            </a:r>
            <a:br>
              <a:rPr lang="en-US" dirty="0"/>
            </a:br>
            <a:r>
              <a:rPr lang="en-US" dirty="0"/>
              <a:t>Answer -&gt; change “</a:t>
            </a:r>
            <a:r>
              <a:rPr lang="en-US" dirty="0" err="1"/>
              <a:t>p.hulk</a:t>
            </a:r>
            <a:r>
              <a:rPr lang="en-US" dirty="0"/>
              <a:t>” into “.hulk”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Teacher guide : Min 106 (from 135 min)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66D653-1F50-42D3-9433-E70208EEB39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100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(CC0) license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59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Photo’s used are royalty free and under (CC0) license pixels.com</a:t>
            </a:r>
            <a:endParaRPr lang="en-GB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7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some color and style to the border from the article.</a:t>
            </a:r>
          </a:p>
          <a:p>
            <a:r>
              <a:rPr lang="en-US" dirty="0"/>
              <a:t>But we did not understand what is inherited from anything above!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54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reset the webpage ! *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667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some more style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789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6D653-1F50-42D3-9433-E70208EEB39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70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797D2-A105-410C-AA92-E466FB6B5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81A2EB2-91DE-4794-A181-BD0FFD957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88B339-DB13-4884-BB25-5C2BFABF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12EA10-3988-4444-9A5C-BA886604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209FF5-C67E-4498-95E7-8BDFDDEA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8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7F7C0-6CDB-4DDC-82C4-9F1B2F2F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FF4BF3C-F278-44BD-AC32-F3A72C826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7C5825-F23E-4802-9DB2-86922455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9F032FB-F21D-427B-8E05-2CA374B9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2EA3E6-F79D-4322-8640-3776BCE1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01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EDA892C-94B9-44E0-A6EF-3DB074E9F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D509EA-5C9B-46D4-BC4F-6EE8902DB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CE826EE-B718-4951-8019-895EEEAF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ADC270-FEAE-4CFB-BD98-E9600970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829B8F-57F1-4A3E-BDA2-F3E56BB6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7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34105-8624-4B62-AFDF-BB27FAF6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C9D97A-123B-4895-99FC-3B526CEB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AC7F8C-6C56-4D88-A156-7091D214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0F9BD0-342F-4311-9B6D-3A3D281D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DF89A6-96E7-4E64-B069-B1B8CBB0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86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35192-96A8-46DF-B508-2B4B3C1C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6977FD-442C-4FDD-B324-1547A2350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95A4A7-8516-43B6-85D8-1657A7A3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4500A4-E82D-4C6C-9E33-09644836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B2265C-F25C-4D5D-B256-76858CE1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85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7DA39-B3DD-47DB-AB96-6679E686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CBA951-E1AB-4C9D-BCBC-3C6534343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EE59659-FB07-4C66-B463-5A6DA5C8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B0A7200-1A92-4E2D-90A4-C0A47BB5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1097B35-C75D-4363-BF64-3F7186D4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E06D03-A155-44B0-8549-AE0C0FC2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20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167919-1955-43F1-B498-C57DF7E9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4522F0A-DB1C-4427-BAB0-295D6479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30A6F0A-11EC-4C2F-B7D3-47F3E0FFC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3080381-0118-42C6-B1C9-DE6EFA306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04BEDB5-4B99-42B5-90D7-FE01DFCE3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37E4787-56E6-4292-9291-10417986B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F703CFE-0179-421C-B095-A8516514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0EF865C-2ABF-4D4A-B9AD-474582CC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2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AA008-43B4-4658-8EDA-CA5EBEDF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23DDD10-0A9B-419C-AB4F-045BDBF3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173E877-260F-4AF5-8882-F4E7F4F7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AB530C-5888-4159-9BB4-BAF97173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89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491E5D6-1072-427C-B96D-0FD8CC42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135B661-D03C-4E3B-8B13-A095837FD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A1B6B5-382C-4E03-BCD2-379333C3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12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6D938-119C-451D-B142-C146AB20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B0C30A-0D02-4853-A967-A2BE6809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EBE093E-FCB3-440F-AFA7-E63C36ABB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CE721DB-1447-4383-86ED-D55D887F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F24669-1A47-4F4A-A193-976BF223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EDF4B6C-AFE9-4588-B025-7B15682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73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D44CF-BA3B-401D-85C9-2AC6760F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8DDEAC0-147B-4E99-BFBD-CC244DC1F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6D2D6B-81F6-41E8-A07A-CDE5D23A2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93873E2-5EBB-465B-BDBA-645326D5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B90B11B-1586-4EAA-AC78-65D365C1E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C02C88D-0981-4167-8C18-0403F57A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6B044BA-3380-42B4-AFF1-FB8668D3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B822180-64CA-4175-9957-1E5D38F16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6CE40C-A769-493B-8734-117833D3F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3D1E-86CC-49F1-B72A-2178B8D9F7DC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2123D6-F311-4227-9627-597973B1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84E3BB-2551-4A7A-9AD1-CD88ADAD5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28CC9-5FFD-447C-91E8-3B8C1627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36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9.jpeg"/><Relationship Id="rId9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gif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9.jpe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9.jpeg"/><Relationship Id="rId4" Type="http://schemas.openxmlformats.org/officeDocument/2006/relationships/image" Target="../media/image84.png"/><Relationship Id="rId9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5.gif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9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microsoft.com/office/2007/relationships/hdphoto" Target="../media/hdphoto1.wdp"/><Relationship Id="rId5" Type="http://schemas.openxmlformats.org/officeDocument/2006/relationships/image" Target="../media/image84.png"/><Relationship Id="rId10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2.wmf"/><Relationship Id="rId11" Type="http://schemas.openxmlformats.org/officeDocument/2006/relationships/image" Target="../media/image104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.png"/><Relationship Id="rId9" Type="http://schemas.openxmlformats.org/officeDocument/2006/relationships/image" Target="../media/image3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07.png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64EDDC1D-7734-446F-B5F2-557DC0B83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712" y="2391156"/>
            <a:ext cx="8380800" cy="1220400"/>
          </a:xfrm>
        </p:spPr>
        <p:txBody>
          <a:bodyPr/>
          <a:lstStyle/>
          <a:p>
            <a:pPr algn="l"/>
            <a:r>
              <a:rPr lang="en-US" dirty="0">
                <a:latin typeface="Arial Narrow" panose="020B0606020202030204" pitchFamily="34" charset="0"/>
              </a:rPr>
              <a:t>Lecture 5</a:t>
            </a:r>
          </a:p>
          <a:p>
            <a:pPr algn="l"/>
            <a:r>
              <a:rPr lang="nl-NL" sz="1800" dirty="0">
                <a:latin typeface="Arial Narrow" panose="020B0606020202030204" pitchFamily="34" charset="0"/>
              </a:rPr>
              <a:t>[3 EC, 84 SBU , Product]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AA412D7-7DC3-4D43-A71E-3FD65A65B60D}"/>
              </a:ext>
            </a:extLst>
          </p:cNvPr>
          <p:cNvSpPr txBox="1">
            <a:spLocks/>
          </p:cNvSpPr>
          <p:nvPr/>
        </p:nvSpPr>
        <p:spPr>
          <a:xfrm>
            <a:off x="1108512" y="1508780"/>
            <a:ext cx="9163200" cy="89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500" dirty="0" err="1">
                <a:solidFill>
                  <a:srgbClr val="0066B3"/>
                </a:solidFill>
                <a:latin typeface="Arial Narrow" panose="020B0606020202030204" pitchFamily="34" charset="0"/>
              </a:rPr>
              <a:t>Webmarkup</a:t>
            </a:r>
            <a:r>
              <a:rPr lang="en-US" dirty="0"/>
              <a:t>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8E8D4AA-A81E-4C0D-9759-28C00C7D4D63}"/>
              </a:ext>
            </a:extLst>
          </p:cNvPr>
          <p:cNvSpPr txBox="1">
            <a:spLocks/>
          </p:cNvSpPr>
          <p:nvPr/>
        </p:nvSpPr>
        <p:spPr>
          <a:xfrm>
            <a:off x="6002288" y="5746151"/>
            <a:ext cx="6014400" cy="937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66B3"/>
                </a:solidFill>
              </a:rPr>
              <a:t>Location : Haarlem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66B3"/>
                </a:solidFill>
              </a:rPr>
              <a:t>Micha van der Meer (INF) , Frank </a:t>
            </a:r>
            <a:r>
              <a:rPr lang="en-US" sz="1600" dirty="0" err="1">
                <a:solidFill>
                  <a:srgbClr val="0066B3"/>
                </a:solidFill>
              </a:rPr>
              <a:t>Dersjant</a:t>
            </a:r>
            <a:r>
              <a:rPr lang="en-US" sz="1600" dirty="0">
                <a:solidFill>
                  <a:srgbClr val="0066B3"/>
                </a:solidFill>
              </a:rPr>
              <a:t> (IT)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66B3"/>
                </a:solidFill>
              </a:rPr>
              <a:t>Version 2.09</a:t>
            </a:r>
          </a:p>
        </p:txBody>
      </p:sp>
      <p:pic>
        <p:nvPicPr>
          <p:cNvPr id="8" name="Picture 4" descr="Low Angle View of Laptop Keyboard">
            <a:extLst>
              <a:ext uri="{FF2B5EF4-FFF2-40B4-BE49-F238E27FC236}">
                <a16:creationId xmlns:a16="http://schemas.microsoft.com/office/drawing/2014/main" id="{DFF72DE0-0592-48F9-A666-1CF7D944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8780"/>
            <a:ext cx="5221942" cy="391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16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 – padding &amp; margin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3E9E7A7-BE04-468B-9073-CB6A582D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6" y="922341"/>
            <a:ext cx="7387613" cy="593565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BC187A4-C65F-4E71-A3AB-849051CA4070}"/>
              </a:ext>
            </a:extLst>
          </p:cNvPr>
          <p:cNvSpPr/>
          <p:nvPr/>
        </p:nvSpPr>
        <p:spPr>
          <a:xfrm>
            <a:off x="5433848" y="1121814"/>
            <a:ext cx="6659024" cy="503724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6A2F0431-98BD-476E-B0C1-6219439C68E9}"/>
              </a:ext>
            </a:extLst>
          </p:cNvPr>
          <p:cNvSpPr/>
          <p:nvPr/>
        </p:nvSpPr>
        <p:spPr>
          <a:xfrm>
            <a:off x="6836042" y="3440499"/>
            <a:ext cx="493986" cy="602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FD508FA-210E-44DF-BB19-15A5CD21E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47" y="1058822"/>
            <a:ext cx="4066667" cy="221904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46778727-74DB-4589-9F32-13D043154C92}"/>
              </a:ext>
            </a:extLst>
          </p:cNvPr>
          <p:cNvSpPr/>
          <p:nvPr/>
        </p:nvSpPr>
        <p:spPr>
          <a:xfrm>
            <a:off x="1168408" y="1415956"/>
            <a:ext cx="73572" cy="49403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6813A0A-F9DF-499A-980B-7EC6E7C1C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347" y="4189120"/>
            <a:ext cx="5409371" cy="2032934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5" name="Pijl: rechts 14">
            <a:extLst>
              <a:ext uri="{FF2B5EF4-FFF2-40B4-BE49-F238E27FC236}">
                <a16:creationId xmlns:a16="http://schemas.microsoft.com/office/drawing/2014/main" id="{B9E83409-D418-42D8-8874-0DA9BC23E818}"/>
              </a:ext>
            </a:extLst>
          </p:cNvPr>
          <p:cNvSpPr/>
          <p:nvPr/>
        </p:nvSpPr>
        <p:spPr>
          <a:xfrm>
            <a:off x="2202509" y="1190335"/>
            <a:ext cx="3725325" cy="2256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69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 – padding &amp; margin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3E9E7A7-BE04-468B-9073-CB6A582D3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16" y="922341"/>
            <a:ext cx="7387613" cy="593565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BC187A4-C65F-4E71-A3AB-849051CA4070}"/>
              </a:ext>
            </a:extLst>
          </p:cNvPr>
          <p:cNvSpPr/>
          <p:nvPr/>
        </p:nvSpPr>
        <p:spPr>
          <a:xfrm>
            <a:off x="5433848" y="1121814"/>
            <a:ext cx="6659024" cy="503724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6A2F0431-98BD-476E-B0C1-6219439C68E9}"/>
              </a:ext>
            </a:extLst>
          </p:cNvPr>
          <p:cNvSpPr/>
          <p:nvPr/>
        </p:nvSpPr>
        <p:spPr>
          <a:xfrm>
            <a:off x="6919862" y="3287279"/>
            <a:ext cx="493986" cy="602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6778727-74DB-4589-9F32-13D043154C92}"/>
              </a:ext>
            </a:extLst>
          </p:cNvPr>
          <p:cNvSpPr/>
          <p:nvPr/>
        </p:nvSpPr>
        <p:spPr>
          <a:xfrm>
            <a:off x="1618593" y="1744104"/>
            <a:ext cx="85842" cy="4414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B16DBF3-7092-44D8-910A-E7E76463E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436" y="1058822"/>
            <a:ext cx="4085714" cy="206666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5" name="Pijl: rechts 14">
            <a:extLst>
              <a:ext uri="{FF2B5EF4-FFF2-40B4-BE49-F238E27FC236}">
                <a16:creationId xmlns:a16="http://schemas.microsoft.com/office/drawing/2014/main" id="{7441B03B-02F6-4EB8-B3DF-250E13C1F198}"/>
              </a:ext>
            </a:extLst>
          </p:cNvPr>
          <p:cNvSpPr/>
          <p:nvPr/>
        </p:nvSpPr>
        <p:spPr>
          <a:xfrm>
            <a:off x="2581464" y="1409940"/>
            <a:ext cx="3251778" cy="19814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693FC3B-2F08-4895-95C9-C8DC84E8B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382" y="4051960"/>
            <a:ext cx="5780952" cy="2352381"/>
          </a:xfrm>
          <a:prstGeom prst="rect">
            <a:avLst/>
          </a:prstGeom>
          <a:ln w="28575">
            <a:solidFill>
              <a:srgbClr val="0066B3"/>
            </a:solidFill>
          </a:ln>
        </p:spPr>
      </p:pic>
    </p:spTree>
    <p:extLst>
      <p:ext uri="{BB962C8B-B14F-4D97-AF65-F5344CB8AC3E}">
        <p14:creationId xmlns:p14="http://schemas.microsoft.com/office/powerpoint/2010/main" val="203544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 – padding &amp; margin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3E9E7A7-BE04-468B-9073-CB6A582D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6" y="922341"/>
            <a:ext cx="7387613" cy="593565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BC187A4-C65F-4E71-A3AB-849051CA4070}"/>
              </a:ext>
            </a:extLst>
          </p:cNvPr>
          <p:cNvSpPr/>
          <p:nvPr/>
        </p:nvSpPr>
        <p:spPr>
          <a:xfrm>
            <a:off x="5433848" y="1121814"/>
            <a:ext cx="6659024" cy="503724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6A2F0431-98BD-476E-B0C1-6219439C68E9}"/>
              </a:ext>
            </a:extLst>
          </p:cNvPr>
          <p:cNvSpPr/>
          <p:nvPr/>
        </p:nvSpPr>
        <p:spPr>
          <a:xfrm>
            <a:off x="6663560" y="3430342"/>
            <a:ext cx="493986" cy="500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6778727-74DB-4589-9F32-13D043154C92}"/>
              </a:ext>
            </a:extLst>
          </p:cNvPr>
          <p:cNvSpPr/>
          <p:nvPr/>
        </p:nvSpPr>
        <p:spPr>
          <a:xfrm flipH="1">
            <a:off x="2496468" y="2144111"/>
            <a:ext cx="71813" cy="3264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jl: rechts 14">
            <a:extLst>
              <a:ext uri="{FF2B5EF4-FFF2-40B4-BE49-F238E27FC236}">
                <a16:creationId xmlns:a16="http://schemas.microsoft.com/office/drawing/2014/main" id="{7441B03B-02F6-4EB8-B3DF-250E13C1F198}"/>
              </a:ext>
            </a:extLst>
          </p:cNvPr>
          <p:cNvSpPr/>
          <p:nvPr/>
        </p:nvSpPr>
        <p:spPr>
          <a:xfrm>
            <a:off x="2928306" y="1945968"/>
            <a:ext cx="3251778" cy="19814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E921D50-82BD-4C42-B6BA-02AC6B10B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957" y="959185"/>
            <a:ext cx="4285714" cy="234285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7F3D1E9-3FB0-4FD1-B3D1-23F0347F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84" y="4005198"/>
            <a:ext cx="5714286" cy="247619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52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 – padding &amp; margin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3E9E7A7-BE04-468B-9073-CB6A582D3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16" y="922341"/>
            <a:ext cx="7387613" cy="593565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BC187A4-C65F-4E71-A3AB-849051CA4070}"/>
              </a:ext>
            </a:extLst>
          </p:cNvPr>
          <p:cNvSpPr/>
          <p:nvPr/>
        </p:nvSpPr>
        <p:spPr>
          <a:xfrm>
            <a:off x="5433848" y="1121814"/>
            <a:ext cx="6659024" cy="503724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6A2F0431-98BD-476E-B0C1-6219439C68E9}"/>
              </a:ext>
            </a:extLst>
          </p:cNvPr>
          <p:cNvSpPr/>
          <p:nvPr/>
        </p:nvSpPr>
        <p:spPr>
          <a:xfrm>
            <a:off x="6663560" y="3101759"/>
            <a:ext cx="493986" cy="431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6778727-74DB-4589-9F32-13D043154C92}"/>
              </a:ext>
            </a:extLst>
          </p:cNvPr>
          <p:cNvSpPr/>
          <p:nvPr/>
        </p:nvSpPr>
        <p:spPr>
          <a:xfrm flipH="1">
            <a:off x="2055033" y="3265782"/>
            <a:ext cx="90598" cy="8858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jl: rechts 14">
            <a:extLst>
              <a:ext uri="{FF2B5EF4-FFF2-40B4-BE49-F238E27FC236}">
                <a16:creationId xmlns:a16="http://schemas.microsoft.com/office/drawing/2014/main" id="{7441B03B-02F6-4EB8-B3DF-250E13C1F198}"/>
              </a:ext>
            </a:extLst>
          </p:cNvPr>
          <p:cNvSpPr/>
          <p:nvPr/>
        </p:nvSpPr>
        <p:spPr>
          <a:xfrm rot="20865771">
            <a:off x="2501501" y="2561247"/>
            <a:ext cx="3251778" cy="19814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FF2D9C3-BCAE-4843-8A83-1AC62FBB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59" y="1012753"/>
            <a:ext cx="4323809" cy="200000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598E029-ACEA-491B-8281-232D8795C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603204"/>
            <a:ext cx="5838095" cy="2980952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26C2C61D-E24A-4260-9420-E2E601453D34}"/>
              </a:ext>
            </a:extLst>
          </p:cNvPr>
          <p:cNvSpPr/>
          <p:nvPr/>
        </p:nvSpPr>
        <p:spPr>
          <a:xfrm rot="20315367">
            <a:off x="2283314" y="3681161"/>
            <a:ext cx="3708074" cy="2435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96519EB-894F-47F0-9322-1C611217B95B}"/>
              </a:ext>
            </a:extLst>
          </p:cNvPr>
          <p:cNvSpPr/>
          <p:nvPr/>
        </p:nvSpPr>
        <p:spPr>
          <a:xfrm flipH="1">
            <a:off x="2055033" y="4760784"/>
            <a:ext cx="90598" cy="3997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43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 – padding &amp; margin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DA22C2A-4D2B-40D4-A672-57AE768175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299509"/>
              </p:ext>
            </p:extLst>
          </p:nvPr>
        </p:nvGraphicFramePr>
        <p:xfrm>
          <a:off x="3067091" y="1738259"/>
          <a:ext cx="6730480" cy="4800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5" imgW="13333320" imgH="9510840" progId="">
                  <p:embed/>
                </p:oleObj>
              </mc:Choice>
              <mc:Fallback>
                <p:oleObj r:id="rId5" imgW="13333320" imgH="951084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DA22C2A-4D2B-40D4-A672-57AE768175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7091" y="1738259"/>
                        <a:ext cx="6730480" cy="4800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le 4">
            <a:extLst>
              <a:ext uri="{FF2B5EF4-FFF2-40B4-BE49-F238E27FC236}">
                <a16:creationId xmlns:a16="http://schemas.microsoft.com/office/drawing/2014/main" id="{FC08B305-B1B6-444A-8D75-E83A95A2E793}"/>
              </a:ext>
            </a:extLst>
          </p:cNvPr>
          <p:cNvSpPr txBox="1">
            <a:spLocks/>
          </p:cNvSpPr>
          <p:nvPr/>
        </p:nvSpPr>
        <p:spPr>
          <a:xfrm>
            <a:off x="756237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err="1">
                <a:solidFill>
                  <a:srgbClr val="0070C0"/>
                </a:solidFill>
                <a:latin typeface="Arial Narrow" panose="020B0606020202030204" pitchFamily="34" charset="0"/>
              </a:rPr>
              <a:t>TRouBLe</a:t>
            </a:r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 (mnemonic for Top Right Bottom Left) </a:t>
            </a:r>
          </a:p>
        </p:txBody>
      </p:sp>
    </p:spTree>
    <p:extLst>
      <p:ext uri="{BB962C8B-B14F-4D97-AF65-F5344CB8AC3E}">
        <p14:creationId xmlns:p14="http://schemas.microsoft.com/office/powerpoint/2010/main" val="1318620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E1D4B5D-42E8-4FE8-AB07-B57DBA01F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103" y="1447885"/>
            <a:ext cx="3847619" cy="87619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92FDAD7-EA30-42C7-BAD8-22F5D2BD237B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 – padding &amp; margin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1636BE0-37A3-49CF-8BAD-B96E44CE7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397" y="2652859"/>
            <a:ext cx="6009524" cy="3733333"/>
          </a:xfrm>
          <a:prstGeom prst="rect">
            <a:avLst/>
          </a:prstGeom>
          <a:ln w="28575">
            <a:solidFill>
              <a:srgbClr val="0066B3"/>
            </a:solidFill>
          </a:ln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F3994D6-6434-48D2-9622-9AC82C325A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478826"/>
              </p:ext>
            </p:extLst>
          </p:nvPr>
        </p:nvGraphicFramePr>
        <p:xfrm>
          <a:off x="1007199" y="1287759"/>
          <a:ext cx="1677399" cy="119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7" imgW="13333320" imgH="9510840" progId="">
                  <p:embed/>
                </p:oleObj>
              </mc:Choice>
              <mc:Fallback>
                <p:oleObj r:id="rId7" imgW="13333320" imgH="9510840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F3994D6-6434-48D2-9622-9AC82C325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7199" y="1287759"/>
                        <a:ext cx="1677399" cy="1196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kstvak 12">
            <a:extLst>
              <a:ext uri="{FF2B5EF4-FFF2-40B4-BE49-F238E27FC236}">
                <a16:creationId xmlns:a16="http://schemas.microsoft.com/office/drawing/2014/main" id="{BA675F5A-1598-4516-A013-02E6274DDE9A}"/>
              </a:ext>
            </a:extLst>
          </p:cNvPr>
          <p:cNvSpPr txBox="1"/>
          <p:nvPr/>
        </p:nvSpPr>
        <p:spPr>
          <a:xfrm>
            <a:off x="6022428" y="3731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Pijl: omhoog 3">
            <a:extLst>
              <a:ext uri="{FF2B5EF4-FFF2-40B4-BE49-F238E27FC236}">
                <a16:creationId xmlns:a16="http://schemas.microsoft.com/office/drawing/2014/main" id="{CF9CDA47-194A-459D-ABB7-B68610A82878}"/>
              </a:ext>
            </a:extLst>
          </p:cNvPr>
          <p:cNvSpPr/>
          <p:nvPr/>
        </p:nvSpPr>
        <p:spPr>
          <a:xfrm rot="10800000">
            <a:off x="4872439" y="1927648"/>
            <a:ext cx="185334" cy="16248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Pijl: omhoog 14">
            <a:extLst>
              <a:ext uri="{FF2B5EF4-FFF2-40B4-BE49-F238E27FC236}">
                <a16:creationId xmlns:a16="http://schemas.microsoft.com/office/drawing/2014/main" id="{BD81F309-55F9-4AAA-B429-F879CB392CAC}"/>
              </a:ext>
            </a:extLst>
          </p:cNvPr>
          <p:cNvSpPr/>
          <p:nvPr/>
        </p:nvSpPr>
        <p:spPr>
          <a:xfrm rot="7591910">
            <a:off x="6868640" y="1185256"/>
            <a:ext cx="189403" cy="383869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ijl: omhoog 15">
            <a:extLst>
              <a:ext uri="{FF2B5EF4-FFF2-40B4-BE49-F238E27FC236}">
                <a16:creationId xmlns:a16="http://schemas.microsoft.com/office/drawing/2014/main" id="{15724A29-0197-4BEB-8045-5F1BFE931652}"/>
              </a:ext>
            </a:extLst>
          </p:cNvPr>
          <p:cNvSpPr/>
          <p:nvPr/>
        </p:nvSpPr>
        <p:spPr>
          <a:xfrm rot="11026905">
            <a:off x="5653230" y="1930393"/>
            <a:ext cx="221729" cy="2967459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ijl: omhoog 16">
            <a:extLst>
              <a:ext uri="{FF2B5EF4-FFF2-40B4-BE49-F238E27FC236}">
                <a16:creationId xmlns:a16="http://schemas.microsoft.com/office/drawing/2014/main" id="{C05B7066-2662-4DCE-879D-592702474875}"/>
              </a:ext>
            </a:extLst>
          </p:cNvPr>
          <p:cNvSpPr/>
          <p:nvPr/>
        </p:nvSpPr>
        <p:spPr>
          <a:xfrm rot="13666180">
            <a:off x="4935546" y="1508986"/>
            <a:ext cx="217948" cy="3142786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69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A230F0E2-EFB2-4EF3-927D-79658E7EC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4" y="3563007"/>
            <a:ext cx="10602818" cy="3184485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646079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Margin auto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92FDAD7-EA30-42C7-BAD8-22F5D2BD237B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 – padding &amp; margin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BA675F5A-1598-4516-A013-02E6274DDE9A}"/>
              </a:ext>
            </a:extLst>
          </p:cNvPr>
          <p:cNvSpPr txBox="1"/>
          <p:nvPr/>
        </p:nvSpPr>
        <p:spPr>
          <a:xfrm>
            <a:off x="6022428" y="3731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1BB13F36-358B-4C7D-9219-5BC7C4D7A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85" y="1974531"/>
            <a:ext cx="2552381" cy="103809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CE5EA21-F28B-485D-8D23-E1F9DCFCD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42" y="1080563"/>
            <a:ext cx="3784057" cy="3374117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17" name="Pijl: links/rechts 16">
            <a:extLst>
              <a:ext uri="{FF2B5EF4-FFF2-40B4-BE49-F238E27FC236}">
                <a16:creationId xmlns:a16="http://schemas.microsoft.com/office/drawing/2014/main" id="{30BB25F0-41D1-44D4-8458-E4B1AE277AF2}"/>
              </a:ext>
            </a:extLst>
          </p:cNvPr>
          <p:cNvSpPr/>
          <p:nvPr/>
        </p:nvSpPr>
        <p:spPr>
          <a:xfrm>
            <a:off x="1159774" y="5649236"/>
            <a:ext cx="4055233" cy="2837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Pijl: links/rechts 17">
            <a:extLst>
              <a:ext uri="{FF2B5EF4-FFF2-40B4-BE49-F238E27FC236}">
                <a16:creationId xmlns:a16="http://schemas.microsoft.com/office/drawing/2014/main" id="{1E7FAA74-5562-4E5C-91AB-BEDFEB03E8E5}"/>
              </a:ext>
            </a:extLst>
          </p:cNvPr>
          <p:cNvSpPr/>
          <p:nvPr/>
        </p:nvSpPr>
        <p:spPr>
          <a:xfrm>
            <a:off x="6938354" y="5649235"/>
            <a:ext cx="4055233" cy="2837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B1A6890F-C66B-455C-A7CD-78730A96E180}"/>
              </a:ext>
            </a:extLst>
          </p:cNvPr>
          <p:cNvSpPr txBox="1"/>
          <p:nvPr/>
        </p:nvSpPr>
        <p:spPr>
          <a:xfrm>
            <a:off x="1159774" y="5310404"/>
            <a:ext cx="405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 </a:t>
            </a:r>
            <a:endParaRPr lang="en-GB" dirty="0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3452DDDC-FB68-4CEF-8651-C8C94EC710E0}"/>
              </a:ext>
            </a:extLst>
          </p:cNvPr>
          <p:cNvSpPr txBox="1"/>
          <p:nvPr/>
        </p:nvSpPr>
        <p:spPr>
          <a:xfrm>
            <a:off x="6938352" y="5279903"/>
            <a:ext cx="405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 </a:t>
            </a:r>
            <a:endParaRPr lang="en-GB" dirty="0"/>
          </a:p>
        </p:txBody>
      </p:sp>
      <p:sp>
        <p:nvSpPr>
          <p:cNvPr id="21" name="Pijl: links/rechts 20">
            <a:extLst>
              <a:ext uri="{FF2B5EF4-FFF2-40B4-BE49-F238E27FC236}">
                <a16:creationId xmlns:a16="http://schemas.microsoft.com/office/drawing/2014/main" id="{810532F8-3621-4087-9C39-E09926D8788B}"/>
              </a:ext>
            </a:extLst>
          </p:cNvPr>
          <p:cNvSpPr/>
          <p:nvPr/>
        </p:nvSpPr>
        <p:spPr>
          <a:xfrm>
            <a:off x="8313683" y="2890054"/>
            <a:ext cx="882869" cy="2837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AE0021A4-66AE-45E3-A480-2BFCC60BF43C}"/>
              </a:ext>
            </a:extLst>
          </p:cNvPr>
          <p:cNvSpPr txBox="1"/>
          <p:nvPr/>
        </p:nvSpPr>
        <p:spPr>
          <a:xfrm>
            <a:off x="8313683" y="2551222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 </a:t>
            </a:r>
            <a:endParaRPr lang="en-GB" dirty="0"/>
          </a:p>
        </p:txBody>
      </p:sp>
      <p:sp>
        <p:nvSpPr>
          <p:cNvPr id="23" name="Pijl: links/rechts 22">
            <a:extLst>
              <a:ext uri="{FF2B5EF4-FFF2-40B4-BE49-F238E27FC236}">
                <a16:creationId xmlns:a16="http://schemas.microsoft.com/office/drawing/2014/main" id="{F7DDC722-AB94-4797-AE85-27CB8B5978F0}"/>
              </a:ext>
            </a:extLst>
          </p:cNvPr>
          <p:cNvSpPr/>
          <p:nvPr/>
        </p:nvSpPr>
        <p:spPr>
          <a:xfrm>
            <a:off x="10660780" y="2890054"/>
            <a:ext cx="882869" cy="2837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260C1C1B-8D70-49F1-825B-247A80A45331}"/>
              </a:ext>
            </a:extLst>
          </p:cNvPr>
          <p:cNvSpPr txBox="1"/>
          <p:nvPr/>
        </p:nvSpPr>
        <p:spPr>
          <a:xfrm>
            <a:off x="10660780" y="2551222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7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389EB8E-254F-4CE3-B367-D397C9371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6" y="1815960"/>
            <a:ext cx="7358274" cy="49055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A52D337-DF15-42AE-A11B-38DCD0CD5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2" y="980310"/>
            <a:ext cx="4219903" cy="2813269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BC4C153-21AF-4BF0-9583-1F769DA88700}"/>
              </a:ext>
            </a:extLst>
          </p:cNvPr>
          <p:cNvSpPr txBox="1"/>
          <p:nvPr/>
        </p:nvSpPr>
        <p:spPr>
          <a:xfrm rot="20872283">
            <a:off x="1778932" y="1953026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REMEMBER?</a:t>
            </a:r>
            <a:endParaRPr lang="en-GB" sz="2400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E766932F-220B-43C0-A180-E6FB93E66F1E}"/>
              </a:ext>
            </a:extLst>
          </p:cNvPr>
          <p:cNvSpPr/>
          <p:nvPr/>
        </p:nvSpPr>
        <p:spPr>
          <a:xfrm>
            <a:off x="4633923" y="1899613"/>
            <a:ext cx="3369659" cy="974662"/>
          </a:xfrm>
          <a:prstGeom prst="ellipse">
            <a:avLst/>
          </a:prstGeom>
          <a:noFill/>
          <a:ln w="76200">
            <a:solidFill>
              <a:srgbClr val="FF1717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598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6A020745-4EB4-4433-9672-0821C738A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157" y="1115231"/>
            <a:ext cx="6914286" cy="179047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094BC90D-5A7A-4D06-B29C-A5091F96F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81" y="1457616"/>
            <a:ext cx="3895238" cy="4666667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42B9B5D6-7C42-4FEF-950A-BB0BA65D8467}"/>
              </a:ext>
            </a:extLst>
          </p:cNvPr>
          <p:cNvSpPr/>
          <p:nvPr/>
        </p:nvSpPr>
        <p:spPr>
          <a:xfrm>
            <a:off x="2606475" y="1270617"/>
            <a:ext cx="2152650" cy="5476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Vertical margin collapse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9EC68F5B-74BF-41B9-ABE8-80841AAA100B}"/>
              </a:ext>
            </a:extLst>
          </p:cNvPr>
          <p:cNvSpPr/>
          <p:nvPr/>
        </p:nvSpPr>
        <p:spPr>
          <a:xfrm>
            <a:off x="3007368" y="1698742"/>
            <a:ext cx="72008" cy="442554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9401D33-0449-4F22-8A8C-9C1906FFD818}"/>
              </a:ext>
            </a:extLst>
          </p:cNvPr>
          <p:cNvSpPr txBox="1"/>
          <p:nvPr/>
        </p:nvSpPr>
        <p:spPr>
          <a:xfrm>
            <a:off x="3329150" y="3429000"/>
            <a:ext cx="1376659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BASIC SETUP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3EB9352-4D46-49B3-A6F1-B77EA7C83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943" y="2814727"/>
            <a:ext cx="2542857" cy="254285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Pijl: links 12">
            <a:extLst>
              <a:ext uri="{FF2B5EF4-FFF2-40B4-BE49-F238E27FC236}">
                <a16:creationId xmlns:a16="http://schemas.microsoft.com/office/drawing/2014/main" id="{9A37D58A-71AA-4892-B648-CCE4054852B7}"/>
              </a:ext>
            </a:extLst>
          </p:cNvPr>
          <p:cNvSpPr/>
          <p:nvPr/>
        </p:nvSpPr>
        <p:spPr>
          <a:xfrm rot="16200000">
            <a:off x="9811775" y="2385200"/>
            <a:ext cx="897259" cy="470257"/>
          </a:xfrm>
          <a:prstGeom prst="leftArrow">
            <a:avLst/>
          </a:prstGeom>
          <a:gradFill rotWithShape="1">
            <a:gsLst>
              <a:gs pos="0">
                <a:srgbClr val="B02A30">
                  <a:tint val="100000"/>
                  <a:shade val="100000"/>
                  <a:satMod val="130000"/>
                </a:srgbClr>
              </a:gs>
              <a:gs pos="100000">
                <a:srgbClr val="B02A30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B02A30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DD18471-B08D-4285-9F88-2132C19DE397}"/>
              </a:ext>
            </a:extLst>
          </p:cNvPr>
          <p:cNvSpPr txBox="1"/>
          <p:nvPr/>
        </p:nvSpPr>
        <p:spPr>
          <a:xfrm>
            <a:off x="9269943" y="3883059"/>
            <a:ext cx="25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Arial"/>
              </a:rPr>
              <a:t>GRID 10x10 </a:t>
            </a:r>
            <a:r>
              <a:rPr lang="en-US" dirty="0" err="1">
                <a:solidFill>
                  <a:prstClr val="black"/>
                </a:solidFill>
                <a:latin typeface="Arial"/>
              </a:rPr>
              <a:t>px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D7D531D4-5E5D-419A-B5DE-1274BB6B2364}"/>
              </a:ext>
            </a:extLst>
          </p:cNvPr>
          <p:cNvSpPr/>
          <p:nvPr/>
        </p:nvSpPr>
        <p:spPr>
          <a:xfrm>
            <a:off x="5449469" y="1331876"/>
            <a:ext cx="6503974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2207B079-E04B-47D7-94D0-96CE373285B5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094BC90D-5A7A-4D06-B29C-A5091F96F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81" y="1457616"/>
            <a:ext cx="3895238" cy="4666667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42B9B5D6-7C42-4FEF-950A-BB0BA65D8467}"/>
              </a:ext>
            </a:extLst>
          </p:cNvPr>
          <p:cNvSpPr/>
          <p:nvPr/>
        </p:nvSpPr>
        <p:spPr>
          <a:xfrm>
            <a:off x="2606475" y="1270617"/>
            <a:ext cx="2152650" cy="5476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19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Vertical margin collapse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9EC68F5B-74BF-41B9-ABE8-80841AAA100B}"/>
              </a:ext>
            </a:extLst>
          </p:cNvPr>
          <p:cNvSpPr/>
          <p:nvPr/>
        </p:nvSpPr>
        <p:spPr>
          <a:xfrm>
            <a:off x="3007368" y="1698742"/>
            <a:ext cx="72008" cy="442554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9401D33-0449-4F22-8A8C-9C1906FFD818}"/>
              </a:ext>
            </a:extLst>
          </p:cNvPr>
          <p:cNvSpPr txBox="1"/>
          <p:nvPr/>
        </p:nvSpPr>
        <p:spPr>
          <a:xfrm>
            <a:off x="3329150" y="3429000"/>
            <a:ext cx="1376659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BASIC SETUP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2207B079-E04B-47D7-94D0-96CE373285B5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065EF48A-3E69-4FA8-9577-D349CD7B3807}"/>
              </a:ext>
            </a:extLst>
          </p:cNvPr>
          <p:cNvSpPr txBox="1"/>
          <p:nvPr/>
        </p:nvSpPr>
        <p:spPr>
          <a:xfrm>
            <a:off x="5238230" y="2773800"/>
            <a:ext cx="4835811" cy="58477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background-</a:t>
            </a:r>
            <a:r>
              <a:rPr lang="en-GB" dirty="0" err="1"/>
              <a:t>color</a:t>
            </a:r>
            <a:r>
              <a:rPr lang="en-GB" dirty="0"/>
              <a:t> : </a:t>
            </a:r>
            <a:r>
              <a:rPr lang="en-GB" dirty="0" err="1"/>
              <a:t>rgba</a:t>
            </a:r>
            <a:r>
              <a:rPr lang="en-GB" dirty="0"/>
              <a:t> (</a:t>
            </a:r>
            <a:r>
              <a:rPr lang="en-GB" i="1" dirty="0"/>
              <a:t>red, green, blue, alpha</a:t>
            </a:r>
            <a:r>
              <a:rPr lang="en-GB" dirty="0"/>
              <a:t>) ;</a:t>
            </a:r>
          </a:p>
          <a:p>
            <a:endParaRPr lang="nl-NL" sz="1400" dirty="0">
              <a:solidFill>
                <a:schemeClr val="tx1"/>
              </a:solidFill>
            </a:endParaRPr>
          </a:p>
        </p:txBody>
      </p:sp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E4663489-2B10-453D-9260-F835A1C16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07859"/>
              </p:ext>
            </p:extLst>
          </p:nvPr>
        </p:nvGraphicFramePr>
        <p:xfrm>
          <a:off x="5238230" y="3508744"/>
          <a:ext cx="6744220" cy="190485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346764">
                  <a:extLst>
                    <a:ext uri="{9D8B030D-6E8A-4147-A177-3AD203B41FA5}">
                      <a16:colId xmlns:a16="http://schemas.microsoft.com/office/drawing/2014/main" val="520221551"/>
                    </a:ext>
                  </a:extLst>
                </a:gridCol>
                <a:gridCol w="5397456">
                  <a:extLst>
                    <a:ext uri="{9D8B030D-6E8A-4147-A177-3AD203B41FA5}">
                      <a16:colId xmlns:a16="http://schemas.microsoft.com/office/drawing/2014/main" val="140085180"/>
                    </a:ext>
                  </a:extLst>
                </a:gridCol>
              </a:tblGrid>
              <a:tr h="207931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</a:p>
                  </a:txBody>
                  <a:tcPr marL="74261" marR="37131" marT="37131" marB="3713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37131" marR="37131" marT="37131" marB="37131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494677"/>
                  </a:ext>
                </a:extLst>
              </a:tr>
              <a:tr h="341602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>
                          <a:effectLst/>
                        </a:rPr>
                        <a:t>red</a:t>
                      </a:r>
                    </a:p>
                  </a:txBody>
                  <a:tcPr marL="74261" marR="37131" marT="37131" marB="371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dirty="0">
                          <a:effectLst/>
                        </a:rPr>
                        <a:t>Defines the intensity of red as an integer between 0 and 255.</a:t>
                      </a:r>
                    </a:p>
                  </a:txBody>
                  <a:tcPr marL="37131" marR="37131" marT="37131" marB="37131"/>
                </a:tc>
                <a:extLst>
                  <a:ext uri="{0D108BD9-81ED-4DB2-BD59-A6C34878D82A}">
                    <a16:rowId xmlns:a16="http://schemas.microsoft.com/office/drawing/2014/main" val="745469344"/>
                  </a:ext>
                </a:extLst>
              </a:tr>
              <a:tr h="341602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>
                          <a:effectLst/>
                        </a:rPr>
                        <a:t>green</a:t>
                      </a:r>
                    </a:p>
                  </a:txBody>
                  <a:tcPr marL="74261" marR="37131" marT="37131" marB="371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dirty="0">
                          <a:effectLst/>
                        </a:rPr>
                        <a:t>Defines the intensity of green as an integer between 0 and 255.</a:t>
                      </a:r>
                    </a:p>
                  </a:txBody>
                  <a:tcPr marL="37131" marR="37131" marT="37131" marB="37131"/>
                </a:tc>
                <a:extLst>
                  <a:ext uri="{0D108BD9-81ED-4DB2-BD59-A6C34878D82A}">
                    <a16:rowId xmlns:a16="http://schemas.microsoft.com/office/drawing/2014/main" val="644862409"/>
                  </a:ext>
                </a:extLst>
              </a:tr>
              <a:tr h="341602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>
                          <a:effectLst/>
                        </a:rPr>
                        <a:t>blue</a:t>
                      </a:r>
                    </a:p>
                  </a:txBody>
                  <a:tcPr marL="74261" marR="37131" marT="37131" marB="371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dirty="0">
                          <a:effectLst/>
                        </a:rPr>
                        <a:t>Defines the intensity of blue as an integer between 0 and 255.</a:t>
                      </a:r>
                    </a:p>
                  </a:txBody>
                  <a:tcPr marL="37131" marR="37131" marT="37131" marB="37131"/>
                </a:tc>
                <a:extLst>
                  <a:ext uri="{0D108BD9-81ED-4DB2-BD59-A6C34878D82A}">
                    <a16:rowId xmlns:a16="http://schemas.microsoft.com/office/drawing/2014/main" val="1025257200"/>
                  </a:ext>
                </a:extLst>
              </a:tr>
              <a:tr h="207931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>
                          <a:effectLst/>
                        </a:rPr>
                        <a:t>alpha</a:t>
                      </a:r>
                    </a:p>
                  </a:txBody>
                  <a:tcPr marL="74261" marR="37131" marT="37131" marB="371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dirty="0">
                          <a:effectLst/>
                        </a:rPr>
                        <a:t>Defines the opacity as a number between 0.0 (fully transparent) and 1.0 (fully opaque)</a:t>
                      </a:r>
                    </a:p>
                  </a:txBody>
                  <a:tcPr marL="37131" marR="37131" marT="37131" marB="37131"/>
                </a:tc>
                <a:extLst>
                  <a:ext uri="{0D108BD9-81ED-4DB2-BD59-A6C34878D82A}">
                    <a16:rowId xmlns:a16="http://schemas.microsoft.com/office/drawing/2014/main" val="928813317"/>
                  </a:ext>
                </a:extLst>
              </a:tr>
            </a:tbl>
          </a:graphicData>
        </a:graphic>
      </p:graphicFrame>
      <p:pic>
        <p:nvPicPr>
          <p:cNvPr id="15" name="Afbeelding 14">
            <a:extLst>
              <a:ext uri="{FF2B5EF4-FFF2-40B4-BE49-F238E27FC236}">
                <a16:creationId xmlns:a16="http://schemas.microsoft.com/office/drawing/2014/main" id="{32FC42CF-8059-4C66-895B-EAB8DECF9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112" y="1099024"/>
            <a:ext cx="4761905" cy="1571429"/>
          </a:xfrm>
          <a:prstGeom prst="rect">
            <a:avLst/>
          </a:prstGeom>
        </p:spPr>
      </p:pic>
      <p:sp>
        <p:nvSpPr>
          <p:cNvPr id="19" name="Ovaal 18">
            <a:extLst>
              <a:ext uri="{FF2B5EF4-FFF2-40B4-BE49-F238E27FC236}">
                <a16:creationId xmlns:a16="http://schemas.microsoft.com/office/drawing/2014/main" id="{A67EA6B5-A30E-43EA-9130-61F96CFD6C8F}"/>
              </a:ext>
            </a:extLst>
          </p:cNvPr>
          <p:cNvSpPr/>
          <p:nvPr/>
        </p:nvSpPr>
        <p:spPr>
          <a:xfrm>
            <a:off x="5048682" y="1722703"/>
            <a:ext cx="4990668" cy="577587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940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Course planning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2">
            <a:extLst>
              <a:ext uri="{FF2B5EF4-FFF2-40B4-BE49-F238E27FC236}">
                <a16:creationId xmlns:a16="http://schemas.microsoft.com/office/drawing/2014/main" id="{495FF70F-BBAC-4C08-880E-8B87C3B835BA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graphicFrame>
        <p:nvGraphicFramePr>
          <p:cNvPr id="7" name="Tabel 5">
            <a:extLst>
              <a:ext uri="{FF2B5EF4-FFF2-40B4-BE49-F238E27FC236}">
                <a16:creationId xmlns:a16="http://schemas.microsoft.com/office/drawing/2014/main" id="{3DD21FD2-D257-4B41-8BA5-B31A83572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04878"/>
              </p:ext>
            </p:extLst>
          </p:nvPr>
        </p:nvGraphicFramePr>
        <p:xfrm>
          <a:off x="1246579" y="1418842"/>
          <a:ext cx="10113317" cy="352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8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1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Term 1 – 19/20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57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1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Introduction,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Webmarkup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setup</a:t>
                      </a:r>
                      <a:endParaRPr lang="nl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621608"/>
                  </a:ext>
                </a:extLst>
              </a:tr>
              <a:tr h="296557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2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 Basic HTML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3 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Advanced HTML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4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 Basic CSS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Lecture 5</a:t>
                      </a:r>
                      <a:endParaRPr lang="en-GB" sz="1600" noProof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 Advanced CSS</a:t>
                      </a:r>
                      <a:endParaRPr lang="en-GB" sz="1600" noProof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noProof="0" dirty="0"/>
                        <a:t>Lecture 6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 Expert CSS </a:t>
                      </a:r>
                      <a:r>
                        <a:rPr lang="nl-NL" sz="1600" dirty="0">
                          <a:solidFill>
                            <a:srgbClr val="000000"/>
                          </a:solidFill>
                          <a:effectLst/>
                        </a:rPr>
                        <a:t>+ </a:t>
                      </a:r>
                      <a:r>
                        <a:rPr lang="en-GB" sz="1600" noProof="0" dirty="0">
                          <a:solidFill>
                            <a:srgbClr val="000000"/>
                          </a:solidFill>
                          <a:effectLst/>
                        </a:rPr>
                        <a:t>provision and explaining (</a:t>
                      </a:r>
                      <a:r>
                        <a:rPr lang="en-GB" sz="1600" noProof="0">
                          <a:solidFill>
                            <a:srgbClr val="000000"/>
                          </a:solidFill>
                          <a:effectLst/>
                        </a:rPr>
                        <a:t>end)assessment 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noProof="0" dirty="0"/>
                        <a:t>Lecture 7</a:t>
                      </a:r>
                      <a:endParaRPr lang="en-GB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Webmarkup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development tools</a:t>
                      </a:r>
                      <a:endParaRPr lang="nl-NL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72895"/>
                  </a:ext>
                </a:extLst>
              </a:tr>
              <a:tr h="373016">
                <a:tc>
                  <a:txBody>
                    <a:bodyPr/>
                    <a:lstStyle/>
                    <a:p>
                      <a:r>
                        <a:rPr lang="en-GB" sz="1600" b="1" noProof="0" dirty="0"/>
                        <a:t>Exam weeks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Finishing assessment </a:t>
                      </a:r>
                      <a:endParaRPr lang="en-GB" sz="1600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44 –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016"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10 November 2019 23:59</a:t>
                      </a:r>
                      <a:endParaRPr lang="en-GB" sz="16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noProof="0" dirty="0"/>
                        <a:t>Deadline assessment </a:t>
                      </a:r>
                      <a:endParaRPr lang="en-GB" sz="16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168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01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42B9B5D6-7C42-4FEF-950A-BB0BA65D8467}"/>
              </a:ext>
            </a:extLst>
          </p:cNvPr>
          <p:cNvSpPr/>
          <p:nvPr/>
        </p:nvSpPr>
        <p:spPr>
          <a:xfrm>
            <a:off x="2606475" y="1270617"/>
            <a:ext cx="2152650" cy="5476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Vertical margin collapse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2207B079-E04B-47D7-94D0-96CE373285B5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7E30B20-F8FA-49DC-AC02-4AB7DE0E7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762" y="1581425"/>
            <a:ext cx="8590476" cy="4419048"/>
          </a:xfrm>
          <a:prstGeom prst="rect">
            <a:avLst/>
          </a:prstGeom>
          <a:ln w="28575">
            <a:solidFill>
              <a:srgbClr val="0066B3"/>
            </a:solidFill>
          </a:ln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FA992727-8C45-4385-A66D-2ED057212431}"/>
              </a:ext>
            </a:extLst>
          </p:cNvPr>
          <p:cNvSpPr txBox="1"/>
          <p:nvPr/>
        </p:nvSpPr>
        <p:spPr>
          <a:xfrm>
            <a:off x="728825" y="1056689"/>
            <a:ext cx="1376659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BASIC SETUP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43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fbeelding 36">
            <a:extLst>
              <a:ext uri="{FF2B5EF4-FFF2-40B4-BE49-F238E27FC236}">
                <a16:creationId xmlns:a16="http://schemas.microsoft.com/office/drawing/2014/main" id="{8DD5D51C-1E01-45EF-A88A-69946D53D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81" y="1457616"/>
            <a:ext cx="3895238" cy="4666667"/>
          </a:xfrm>
          <a:prstGeom prst="rect">
            <a:avLst/>
          </a:prstGeom>
        </p:spPr>
      </p:pic>
      <p:sp>
        <p:nvSpPr>
          <p:cNvPr id="38" name="Rechthoek 37">
            <a:extLst>
              <a:ext uri="{FF2B5EF4-FFF2-40B4-BE49-F238E27FC236}">
                <a16:creationId xmlns:a16="http://schemas.microsoft.com/office/drawing/2014/main" id="{29148411-52F7-4872-B372-86B3760FAFBE}"/>
              </a:ext>
            </a:extLst>
          </p:cNvPr>
          <p:cNvSpPr/>
          <p:nvPr/>
        </p:nvSpPr>
        <p:spPr>
          <a:xfrm>
            <a:off x="2323946" y="1047878"/>
            <a:ext cx="2057400" cy="52895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Afbeelding 35">
            <a:extLst>
              <a:ext uri="{FF2B5EF4-FFF2-40B4-BE49-F238E27FC236}">
                <a16:creationId xmlns:a16="http://schemas.microsoft.com/office/drawing/2014/main" id="{D197A86E-C504-4BCD-80A4-06F4AB756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778" y="1368255"/>
            <a:ext cx="4885714" cy="3923809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Vertical margin collapse</a:t>
            </a: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A67EA6B5-A30E-43EA-9130-61F96CFD6C8F}"/>
              </a:ext>
            </a:extLst>
          </p:cNvPr>
          <p:cNvSpPr/>
          <p:nvPr/>
        </p:nvSpPr>
        <p:spPr>
          <a:xfrm>
            <a:off x="2788077" y="4379193"/>
            <a:ext cx="2881067" cy="741797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685C534D-3878-4F8E-B1A1-9329C64F57AA}"/>
              </a:ext>
            </a:extLst>
          </p:cNvPr>
          <p:cNvSpPr/>
          <p:nvPr/>
        </p:nvSpPr>
        <p:spPr>
          <a:xfrm>
            <a:off x="3005730" y="4011086"/>
            <a:ext cx="123403" cy="143131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95EAE1CD-E243-4F42-AE3E-8EB2620A9E6E}"/>
              </a:ext>
            </a:extLst>
          </p:cNvPr>
          <p:cNvSpPr/>
          <p:nvPr/>
        </p:nvSpPr>
        <p:spPr>
          <a:xfrm>
            <a:off x="3005730" y="1933751"/>
            <a:ext cx="123403" cy="143131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D5DE6D3C-ACD9-4A66-8920-090F42676660}"/>
              </a:ext>
            </a:extLst>
          </p:cNvPr>
          <p:cNvSpPr/>
          <p:nvPr/>
        </p:nvSpPr>
        <p:spPr>
          <a:xfrm>
            <a:off x="2403356" y="1047878"/>
            <a:ext cx="45719" cy="56735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1AC62745-565B-487F-9E10-E924E9870580}"/>
              </a:ext>
            </a:extLst>
          </p:cNvPr>
          <p:cNvSpPr/>
          <p:nvPr/>
        </p:nvSpPr>
        <p:spPr>
          <a:xfrm>
            <a:off x="7462896" y="1047878"/>
            <a:ext cx="45719" cy="567359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D5E5CC5C-7F08-42A8-A1C2-8E8A2FBE0D48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A27A1E0-7BD7-413A-B7E9-1ECD56AAC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204" y="1640407"/>
            <a:ext cx="3304762" cy="4380952"/>
          </a:xfrm>
          <a:prstGeom prst="rect">
            <a:avLst/>
          </a:prstGeom>
        </p:spPr>
      </p:pic>
      <p:sp>
        <p:nvSpPr>
          <p:cNvPr id="14" name="Pijl: links 13">
            <a:extLst>
              <a:ext uri="{FF2B5EF4-FFF2-40B4-BE49-F238E27FC236}">
                <a16:creationId xmlns:a16="http://schemas.microsoft.com/office/drawing/2014/main" id="{A3930CED-52F4-493B-AA4D-9688382F2FCE}"/>
              </a:ext>
            </a:extLst>
          </p:cNvPr>
          <p:cNvSpPr/>
          <p:nvPr/>
        </p:nvSpPr>
        <p:spPr>
          <a:xfrm rot="10800000">
            <a:off x="7672746" y="4517422"/>
            <a:ext cx="1229457" cy="288032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BE0A7F08-853A-4099-8B09-27BFBCA68909}"/>
              </a:ext>
            </a:extLst>
          </p:cNvPr>
          <p:cNvSpPr txBox="1"/>
          <p:nvPr/>
        </p:nvSpPr>
        <p:spPr>
          <a:xfrm>
            <a:off x="7544318" y="41387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10px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6" name="Pijl: links 15">
            <a:extLst>
              <a:ext uri="{FF2B5EF4-FFF2-40B4-BE49-F238E27FC236}">
                <a16:creationId xmlns:a16="http://schemas.microsoft.com/office/drawing/2014/main" id="{83327FD0-3101-460F-93AE-0C5BD1D6408F}"/>
              </a:ext>
            </a:extLst>
          </p:cNvPr>
          <p:cNvSpPr/>
          <p:nvPr/>
        </p:nvSpPr>
        <p:spPr>
          <a:xfrm rot="10800000">
            <a:off x="7670222" y="3471446"/>
            <a:ext cx="1229457" cy="288032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Pijl: links 16">
            <a:extLst>
              <a:ext uri="{FF2B5EF4-FFF2-40B4-BE49-F238E27FC236}">
                <a16:creationId xmlns:a16="http://schemas.microsoft.com/office/drawing/2014/main" id="{86319118-CAF2-4208-AEA6-C6A9D22B6C94}"/>
              </a:ext>
            </a:extLst>
          </p:cNvPr>
          <p:cNvSpPr/>
          <p:nvPr/>
        </p:nvSpPr>
        <p:spPr>
          <a:xfrm rot="10800000">
            <a:off x="7672746" y="2425471"/>
            <a:ext cx="1229457" cy="288032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F826822F-248A-483E-A15C-2ACEAFEED54C}"/>
              </a:ext>
            </a:extLst>
          </p:cNvPr>
          <p:cNvSpPr txBox="1"/>
          <p:nvPr/>
        </p:nvSpPr>
        <p:spPr>
          <a:xfrm>
            <a:off x="7544318" y="21130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10px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89F2864-D862-4C3D-853D-F8FF2A8C2CC4}"/>
              </a:ext>
            </a:extLst>
          </p:cNvPr>
          <p:cNvSpPr txBox="1"/>
          <p:nvPr/>
        </p:nvSpPr>
        <p:spPr>
          <a:xfrm>
            <a:off x="7535528" y="31167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10px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Pijl: links 20">
            <a:extLst>
              <a:ext uri="{FF2B5EF4-FFF2-40B4-BE49-F238E27FC236}">
                <a16:creationId xmlns:a16="http://schemas.microsoft.com/office/drawing/2014/main" id="{76C096C1-F0AA-4FDB-A7B1-E52F98FF8F94}"/>
              </a:ext>
            </a:extLst>
          </p:cNvPr>
          <p:cNvSpPr/>
          <p:nvPr/>
        </p:nvSpPr>
        <p:spPr>
          <a:xfrm rot="10800000">
            <a:off x="7663956" y="1551633"/>
            <a:ext cx="1229457" cy="288032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16BC90E1-409F-407A-8992-4B59C206681E}"/>
              </a:ext>
            </a:extLst>
          </p:cNvPr>
          <p:cNvSpPr txBox="1"/>
          <p:nvPr/>
        </p:nvSpPr>
        <p:spPr>
          <a:xfrm>
            <a:off x="7535528" y="123919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10px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6D5B5CBB-91AE-4BC5-96E5-845F2D8967FB}"/>
              </a:ext>
            </a:extLst>
          </p:cNvPr>
          <p:cNvSpPr/>
          <p:nvPr/>
        </p:nvSpPr>
        <p:spPr>
          <a:xfrm>
            <a:off x="2823895" y="4416626"/>
            <a:ext cx="2881067" cy="426262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C71DA842-088E-4A5E-A26E-33F99A89706A}"/>
              </a:ext>
            </a:extLst>
          </p:cNvPr>
          <p:cNvSpPr/>
          <p:nvPr/>
        </p:nvSpPr>
        <p:spPr>
          <a:xfrm rot="18444996">
            <a:off x="4993977" y="2917427"/>
            <a:ext cx="3209652" cy="324836"/>
          </a:xfrm>
          <a:prstGeom prst="rightArrow">
            <a:avLst/>
          </a:prstGeom>
          <a:solidFill>
            <a:srgbClr val="70AD47">
              <a:alpha val="50196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CD706E7B-96FA-4D8F-9C3D-B3ECCF831D71}"/>
              </a:ext>
            </a:extLst>
          </p:cNvPr>
          <p:cNvSpPr/>
          <p:nvPr/>
        </p:nvSpPr>
        <p:spPr>
          <a:xfrm>
            <a:off x="2788077" y="4379193"/>
            <a:ext cx="2881067" cy="741797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8" name="Pijl: rechts 27">
            <a:extLst>
              <a:ext uri="{FF2B5EF4-FFF2-40B4-BE49-F238E27FC236}">
                <a16:creationId xmlns:a16="http://schemas.microsoft.com/office/drawing/2014/main" id="{4193C6AA-CBA9-4B88-B50C-8AF4A6B659F4}"/>
              </a:ext>
            </a:extLst>
          </p:cNvPr>
          <p:cNvSpPr/>
          <p:nvPr/>
        </p:nvSpPr>
        <p:spPr>
          <a:xfrm rot="19478840">
            <a:off x="4545926" y="3372749"/>
            <a:ext cx="3299557" cy="324836"/>
          </a:xfrm>
          <a:prstGeom prst="rightArrow">
            <a:avLst/>
          </a:prstGeom>
          <a:solidFill>
            <a:srgbClr val="3333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49BAD3D5-E48F-4B6B-9DFD-EEFF44FD534B}"/>
              </a:ext>
            </a:extLst>
          </p:cNvPr>
          <p:cNvSpPr/>
          <p:nvPr/>
        </p:nvSpPr>
        <p:spPr>
          <a:xfrm rot="19198885">
            <a:off x="4925384" y="3593996"/>
            <a:ext cx="3221476" cy="324836"/>
          </a:xfrm>
          <a:prstGeom prst="rightArrow">
            <a:avLst/>
          </a:prstGeom>
          <a:solidFill>
            <a:srgbClr val="3333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E64DB7C1-537F-417F-A151-37D7A179D609}"/>
              </a:ext>
            </a:extLst>
          </p:cNvPr>
          <p:cNvSpPr txBox="1"/>
          <p:nvPr/>
        </p:nvSpPr>
        <p:spPr>
          <a:xfrm>
            <a:off x="3027661" y="5200953"/>
            <a:ext cx="3929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10 + 10 = 10?</a:t>
            </a:r>
            <a:endParaRPr lang="en-GB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20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 animBg="1"/>
      <p:bldP spid="18" grpId="0"/>
      <p:bldP spid="20" grpId="0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 animBg="1"/>
      <p:bldP spid="24" grpId="1" animBg="1"/>
      <p:bldP spid="27" grpId="0" animBg="1"/>
      <p:bldP spid="28" grpId="0" animBg="1"/>
      <p:bldP spid="29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5.1 – what is the result adding 10px + 30px?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9C3CD6D5-DAFA-448D-B1BD-3877BADD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2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A7B34890-26F9-4511-9460-54BBB8528287}"/>
              </a:ext>
            </a:extLst>
          </p:cNvPr>
          <p:cNvSpPr txBox="1">
            <a:spLocks/>
          </p:cNvSpPr>
          <p:nvPr/>
        </p:nvSpPr>
        <p:spPr>
          <a:xfrm>
            <a:off x="111552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1 min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4C38B381-68A5-40E8-9F8B-6FE6BBD93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81" y="1457616"/>
            <a:ext cx="3895238" cy="4666667"/>
          </a:xfrm>
          <a:prstGeom prst="rect">
            <a:avLst/>
          </a:prstGeom>
        </p:spPr>
      </p:pic>
      <p:sp>
        <p:nvSpPr>
          <p:cNvPr id="19" name="Rechthoek 18">
            <a:extLst>
              <a:ext uri="{FF2B5EF4-FFF2-40B4-BE49-F238E27FC236}">
                <a16:creationId xmlns:a16="http://schemas.microsoft.com/office/drawing/2014/main" id="{1347ECF2-0B02-41BF-8BA1-C97C7B079964}"/>
              </a:ext>
            </a:extLst>
          </p:cNvPr>
          <p:cNvSpPr/>
          <p:nvPr/>
        </p:nvSpPr>
        <p:spPr>
          <a:xfrm>
            <a:off x="2323946" y="1047878"/>
            <a:ext cx="2057400" cy="52895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6BC993A-1D23-4605-821B-F4FB5DAE597D}"/>
              </a:ext>
            </a:extLst>
          </p:cNvPr>
          <p:cNvSpPr/>
          <p:nvPr/>
        </p:nvSpPr>
        <p:spPr>
          <a:xfrm>
            <a:off x="2403356" y="1047878"/>
            <a:ext cx="45719" cy="56735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21ACA75E-1F39-41FA-B5EF-53309752BF87}"/>
              </a:ext>
            </a:extLst>
          </p:cNvPr>
          <p:cNvSpPr/>
          <p:nvPr/>
        </p:nvSpPr>
        <p:spPr>
          <a:xfrm>
            <a:off x="7462896" y="1047878"/>
            <a:ext cx="45719" cy="567359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A6E98CC-4004-4DAE-B70D-F5D4F6982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706" y="1410280"/>
            <a:ext cx="4876190" cy="3942857"/>
          </a:xfrm>
          <a:prstGeom prst="rect">
            <a:avLst/>
          </a:prstGeom>
        </p:spPr>
      </p:pic>
      <p:sp>
        <p:nvSpPr>
          <p:cNvPr id="21" name="Rechthoek 20">
            <a:extLst>
              <a:ext uri="{FF2B5EF4-FFF2-40B4-BE49-F238E27FC236}">
                <a16:creationId xmlns:a16="http://schemas.microsoft.com/office/drawing/2014/main" id="{88DF1E1E-D86A-492D-9B9A-F6C166D52447}"/>
              </a:ext>
            </a:extLst>
          </p:cNvPr>
          <p:cNvSpPr/>
          <p:nvPr/>
        </p:nvSpPr>
        <p:spPr>
          <a:xfrm>
            <a:off x="3005730" y="4011086"/>
            <a:ext cx="123403" cy="143131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4D0B9847-1D78-45CB-B485-2C0EAE86F7A9}"/>
              </a:ext>
            </a:extLst>
          </p:cNvPr>
          <p:cNvSpPr/>
          <p:nvPr/>
        </p:nvSpPr>
        <p:spPr>
          <a:xfrm>
            <a:off x="3005730" y="1933751"/>
            <a:ext cx="123403" cy="143131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DB7CAAEE-9AF1-4D55-9C56-9BDF273E10A4}"/>
              </a:ext>
            </a:extLst>
          </p:cNvPr>
          <p:cNvSpPr/>
          <p:nvPr/>
        </p:nvSpPr>
        <p:spPr>
          <a:xfrm>
            <a:off x="2788077" y="4379193"/>
            <a:ext cx="2881067" cy="741797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43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BB0F555A-ABAD-4DBB-A315-A5A5AF348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694" y="1261078"/>
            <a:ext cx="3342857" cy="4961905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8DD5D51C-1E01-45EF-A88A-69946D53D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81" y="1457616"/>
            <a:ext cx="3895238" cy="4666667"/>
          </a:xfrm>
          <a:prstGeom prst="rect">
            <a:avLst/>
          </a:prstGeom>
        </p:spPr>
      </p:pic>
      <p:sp>
        <p:nvSpPr>
          <p:cNvPr id="38" name="Rechthoek 37">
            <a:extLst>
              <a:ext uri="{FF2B5EF4-FFF2-40B4-BE49-F238E27FC236}">
                <a16:creationId xmlns:a16="http://schemas.microsoft.com/office/drawing/2014/main" id="{29148411-52F7-4872-B372-86B3760FAFBE}"/>
              </a:ext>
            </a:extLst>
          </p:cNvPr>
          <p:cNvSpPr/>
          <p:nvPr/>
        </p:nvSpPr>
        <p:spPr>
          <a:xfrm>
            <a:off x="2323946" y="1047878"/>
            <a:ext cx="2057400" cy="52895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Vertical margin collapse</a:t>
            </a:r>
          </a:p>
        </p:txBody>
      </p:sp>
      <p:sp>
        <p:nvSpPr>
          <p:cNvPr id="26" name="Pijl: links 25">
            <a:extLst>
              <a:ext uri="{FF2B5EF4-FFF2-40B4-BE49-F238E27FC236}">
                <a16:creationId xmlns:a16="http://schemas.microsoft.com/office/drawing/2014/main" id="{09B877F1-2F18-4E56-A676-53598A7D034B}"/>
              </a:ext>
            </a:extLst>
          </p:cNvPr>
          <p:cNvSpPr/>
          <p:nvPr/>
        </p:nvSpPr>
        <p:spPr>
          <a:xfrm rot="10800000">
            <a:off x="7672746" y="4616030"/>
            <a:ext cx="1229457" cy="288032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79AF5B38-36A6-447C-9076-97FCB1142C65}"/>
              </a:ext>
            </a:extLst>
          </p:cNvPr>
          <p:cNvSpPr txBox="1"/>
          <p:nvPr/>
        </p:nvSpPr>
        <p:spPr>
          <a:xfrm>
            <a:off x="7544318" y="40991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30px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8" name="Pijl: links 27">
            <a:extLst>
              <a:ext uri="{FF2B5EF4-FFF2-40B4-BE49-F238E27FC236}">
                <a16:creationId xmlns:a16="http://schemas.microsoft.com/office/drawing/2014/main" id="{AF7327D9-F9A5-49D4-9A9B-9E7BA37A4A6C}"/>
              </a:ext>
            </a:extLst>
          </p:cNvPr>
          <p:cNvSpPr/>
          <p:nvPr/>
        </p:nvSpPr>
        <p:spPr>
          <a:xfrm rot="10800000">
            <a:off x="7670222" y="3387716"/>
            <a:ext cx="1229457" cy="288032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Pijl: links 28">
            <a:extLst>
              <a:ext uri="{FF2B5EF4-FFF2-40B4-BE49-F238E27FC236}">
                <a16:creationId xmlns:a16="http://schemas.microsoft.com/office/drawing/2014/main" id="{56F46FC4-B115-4970-B625-C4D99327D5A6}"/>
              </a:ext>
            </a:extLst>
          </p:cNvPr>
          <p:cNvSpPr/>
          <p:nvPr/>
        </p:nvSpPr>
        <p:spPr>
          <a:xfrm rot="10800000">
            <a:off x="7672746" y="2167959"/>
            <a:ext cx="1229457" cy="288032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D84C091-5DB4-4014-AB9C-DA736F7CEA7F}"/>
              </a:ext>
            </a:extLst>
          </p:cNvPr>
          <p:cNvSpPr txBox="1"/>
          <p:nvPr/>
        </p:nvSpPr>
        <p:spPr>
          <a:xfrm>
            <a:off x="7544318" y="171729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30px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E1DC80F9-A42A-4A46-A059-616EB9203ACE}"/>
              </a:ext>
            </a:extLst>
          </p:cNvPr>
          <p:cNvSpPr txBox="1"/>
          <p:nvPr/>
        </p:nvSpPr>
        <p:spPr>
          <a:xfrm>
            <a:off x="7535528" y="289481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30px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D5DE6D3C-ACD9-4A66-8920-090F42676660}"/>
              </a:ext>
            </a:extLst>
          </p:cNvPr>
          <p:cNvSpPr/>
          <p:nvPr/>
        </p:nvSpPr>
        <p:spPr>
          <a:xfrm>
            <a:off x="2403356" y="1047878"/>
            <a:ext cx="45719" cy="56735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1AC62745-565B-487F-9E10-E924E9870580}"/>
              </a:ext>
            </a:extLst>
          </p:cNvPr>
          <p:cNvSpPr/>
          <p:nvPr/>
        </p:nvSpPr>
        <p:spPr>
          <a:xfrm>
            <a:off x="7462896" y="1047878"/>
            <a:ext cx="45719" cy="567359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8ADD5B2F-DBE1-435D-A1C8-AF8C5FC1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706" y="1410280"/>
            <a:ext cx="4876190" cy="3942857"/>
          </a:xfrm>
          <a:prstGeom prst="rect">
            <a:avLst/>
          </a:prstGeom>
        </p:spPr>
      </p:pic>
      <p:sp>
        <p:nvSpPr>
          <p:cNvPr id="21" name="Rechthoek 20">
            <a:extLst>
              <a:ext uri="{FF2B5EF4-FFF2-40B4-BE49-F238E27FC236}">
                <a16:creationId xmlns:a16="http://schemas.microsoft.com/office/drawing/2014/main" id="{8608FA3F-3381-4A8D-9890-1E0EC41241CF}"/>
              </a:ext>
            </a:extLst>
          </p:cNvPr>
          <p:cNvSpPr/>
          <p:nvPr/>
        </p:nvSpPr>
        <p:spPr>
          <a:xfrm>
            <a:off x="3005730" y="4011086"/>
            <a:ext cx="123403" cy="143131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F79C4022-9908-468F-BD47-E188BF6EDF8E}"/>
              </a:ext>
            </a:extLst>
          </p:cNvPr>
          <p:cNvSpPr/>
          <p:nvPr/>
        </p:nvSpPr>
        <p:spPr>
          <a:xfrm>
            <a:off x="3005730" y="1933751"/>
            <a:ext cx="123403" cy="143131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AA66E955-9C1B-46C6-A969-14F28322AA1E}"/>
              </a:ext>
            </a:extLst>
          </p:cNvPr>
          <p:cNvSpPr/>
          <p:nvPr/>
        </p:nvSpPr>
        <p:spPr>
          <a:xfrm>
            <a:off x="2788077" y="4379193"/>
            <a:ext cx="2881067" cy="741797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2" name="Pijl: links 31">
            <a:extLst>
              <a:ext uri="{FF2B5EF4-FFF2-40B4-BE49-F238E27FC236}">
                <a16:creationId xmlns:a16="http://schemas.microsoft.com/office/drawing/2014/main" id="{45DA8EFD-66FC-4DD4-8D90-A4976360D341}"/>
              </a:ext>
            </a:extLst>
          </p:cNvPr>
          <p:cNvSpPr/>
          <p:nvPr/>
        </p:nvSpPr>
        <p:spPr>
          <a:xfrm rot="10800000">
            <a:off x="7663956" y="1191339"/>
            <a:ext cx="1229457" cy="288032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D426D53A-2BA7-4BD1-8D3F-ABC7D8ADDD4F}"/>
              </a:ext>
            </a:extLst>
          </p:cNvPr>
          <p:cNvSpPr txBox="1"/>
          <p:nvPr/>
        </p:nvSpPr>
        <p:spPr>
          <a:xfrm>
            <a:off x="7535528" y="87890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10px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C7937CBB-245B-4623-857C-577B323785BA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267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5.2 – what is the result adding a border?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9C3CD6D5-DAFA-448D-B1BD-3877BADD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2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A7B34890-26F9-4511-9460-54BBB8528287}"/>
              </a:ext>
            </a:extLst>
          </p:cNvPr>
          <p:cNvSpPr txBox="1">
            <a:spLocks/>
          </p:cNvSpPr>
          <p:nvPr/>
        </p:nvSpPr>
        <p:spPr>
          <a:xfrm>
            <a:off x="111552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1 min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4C38B381-68A5-40E8-9F8B-6FE6BBD93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81" y="1457616"/>
            <a:ext cx="3895238" cy="4666667"/>
          </a:xfrm>
          <a:prstGeom prst="rect">
            <a:avLst/>
          </a:prstGeom>
        </p:spPr>
      </p:pic>
      <p:sp>
        <p:nvSpPr>
          <p:cNvPr id="19" name="Rechthoek 18">
            <a:extLst>
              <a:ext uri="{FF2B5EF4-FFF2-40B4-BE49-F238E27FC236}">
                <a16:creationId xmlns:a16="http://schemas.microsoft.com/office/drawing/2014/main" id="{1347ECF2-0B02-41BF-8BA1-C97C7B079964}"/>
              </a:ext>
            </a:extLst>
          </p:cNvPr>
          <p:cNvSpPr/>
          <p:nvPr/>
        </p:nvSpPr>
        <p:spPr>
          <a:xfrm>
            <a:off x="2323946" y="1047878"/>
            <a:ext cx="2057400" cy="52895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26BC993A-1D23-4605-821B-F4FB5DAE597D}"/>
              </a:ext>
            </a:extLst>
          </p:cNvPr>
          <p:cNvSpPr/>
          <p:nvPr/>
        </p:nvSpPr>
        <p:spPr>
          <a:xfrm>
            <a:off x="2403356" y="1047878"/>
            <a:ext cx="45719" cy="56735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21ACA75E-1F39-41FA-B5EF-53309752BF87}"/>
              </a:ext>
            </a:extLst>
          </p:cNvPr>
          <p:cNvSpPr/>
          <p:nvPr/>
        </p:nvSpPr>
        <p:spPr>
          <a:xfrm>
            <a:off x="7462896" y="1047878"/>
            <a:ext cx="45719" cy="567359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5587466-8176-4126-BF15-24D09C4FE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5368" y="1378381"/>
            <a:ext cx="4742857" cy="3828571"/>
          </a:xfrm>
          <a:prstGeom prst="rect">
            <a:avLst/>
          </a:prstGeom>
        </p:spPr>
      </p:pic>
      <p:sp>
        <p:nvSpPr>
          <p:cNvPr id="21" name="Rechthoek 20">
            <a:extLst>
              <a:ext uri="{FF2B5EF4-FFF2-40B4-BE49-F238E27FC236}">
                <a16:creationId xmlns:a16="http://schemas.microsoft.com/office/drawing/2014/main" id="{88DF1E1E-D86A-492D-9B9A-F6C166D52447}"/>
              </a:ext>
            </a:extLst>
          </p:cNvPr>
          <p:cNvSpPr/>
          <p:nvPr/>
        </p:nvSpPr>
        <p:spPr>
          <a:xfrm>
            <a:off x="3005730" y="4011086"/>
            <a:ext cx="123403" cy="143131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4D0B9847-1D78-45CB-B485-2C0EAE86F7A9}"/>
              </a:ext>
            </a:extLst>
          </p:cNvPr>
          <p:cNvSpPr/>
          <p:nvPr/>
        </p:nvSpPr>
        <p:spPr>
          <a:xfrm>
            <a:off x="3005730" y="1933751"/>
            <a:ext cx="123403" cy="143131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F9FF0268-6F19-45AD-B7F6-9C432870EAA6}"/>
              </a:ext>
            </a:extLst>
          </p:cNvPr>
          <p:cNvSpPr/>
          <p:nvPr/>
        </p:nvSpPr>
        <p:spPr>
          <a:xfrm>
            <a:off x="2849526" y="2076883"/>
            <a:ext cx="3369659" cy="974662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166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fbeelding 36">
            <a:extLst>
              <a:ext uri="{FF2B5EF4-FFF2-40B4-BE49-F238E27FC236}">
                <a16:creationId xmlns:a16="http://schemas.microsoft.com/office/drawing/2014/main" id="{8DD5D51C-1E01-45EF-A88A-69946D53D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81" y="1457616"/>
            <a:ext cx="3895238" cy="4666667"/>
          </a:xfrm>
          <a:prstGeom prst="rect">
            <a:avLst/>
          </a:prstGeom>
        </p:spPr>
      </p:pic>
      <p:sp>
        <p:nvSpPr>
          <p:cNvPr id="38" name="Rechthoek 37">
            <a:extLst>
              <a:ext uri="{FF2B5EF4-FFF2-40B4-BE49-F238E27FC236}">
                <a16:creationId xmlns:a16="http://schemas.microsoft.com/office/drawing/2014/main" id="{29148411-52F7-4872-B372-86B3760FAFBE}"/>
              </a:ext>
            </a:extLst>
          </p:cNvPr>
          <p:cNvSpPr/>
          <p:nvPr/>
        </p:nvSpPr>
        <p:spPr>
          <a:xfrm>
            <a:off x="2323946" y="1047878"/>
            <a:ext cx="2057400" cy="52895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Afbeelding 46">
            <a:extLst>
              <a:ext uri="{FF2B5EF4-FFF2-40B4-BE49-F238E27FC236}">
                <a16:creationId xmlns:a16="http://schemas.microsoft.com/office/drawing/2014/main" id="{E5593713-38E6-4D00-872C-6E417B3EB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368" y="1378381"/>
            <a:ext cx="4742857" cy="382857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CD11D05-5980-4F41-A866-53A470435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615" y="1063570"/>
            <a:ext cx="3285714" cy="5828571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Vertical margin collapse</a:t>
            </a:r>
          </a:p>
        </p:txBody>
      </p:sp>
      <p:sp>
        <p:nvSpPr>
          <p:cNvPr id="26" name="Pijl: links 25">
            <a:extLst>
              <a:ext uri="{FF2B5EF4-FFF2-40B4-BE49-F238E27FC236}">
                <a16:creationId xmlns:a16="http://schemas.microsoft.com/office/drawing/2014/main" id="{09B877F1-2F18-4E56-A676-53598A7D034B}"/>
              </a:ext>
            </a:extLst>
          </p:cNvPr>
          <p:cNvSpPr/>
          <p:nvPr/>
        </p:nvSpPr>
        <p:spPr>
          <a:xfrm rot="10800000">
            <a:off x="7728314" y="3349955"/>
            <a:ext cx="1387225" cy="288032"/>
          </a:xfrm>
          <a:prstGeom prst="leftArrow">
            <a:avLst/>
          </a:prstGeom>
          <a:solidFill>
            <a:srgbClr val="FF00FF"/>
          </a:solidFill>
          <a:ln w="1905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Pijl: links 27">
            <a:extLst>
              <a:ext uri="{FF2B5EF4-FFF2-40B4-BE49-F238E27FC236}">
                <a16:creationId xmlns:a16="http://schemas.microsoft.com/office/drawing/2014/main" id="{AF7327D9-F9A5-49D4-9A9B-9E7BA37A4A6C}"/>
              </a:ext>
            </a:extLst>
          </p:cNvPr>
          <p:cNvSpPr/>
          <p:nvPr/>
        </p:nvSpPr>
        <p:spPr>
          <a:xfrm rot="8374364">
            <a:off x="8206919" y="3960474"/>
            <a:ext cx="2470020" cy="288032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Pijl: links 28">
            <a:extLst>
              <a:ext uri="{FF2B5EF4-FFF2-40B4-BE49-F238E27FC236}">
                <a16:creationId xmlns:a16="http://schemas.microsoft.com/office/drawing/2014/main" id="{56F46FC4-B115-4970-B625-C4D99327D5A6}"/>
              </a:ext>
            </a:extLst>
          </p:cNvPr>
          <p:cNvSpPr/>
          <p:nvPr/>
        </p:nvSpPr>
        <p:spPr>
          <a:xfrm rot="10800000">
            <a:off x="7672746" y="1955452"/>
            <a:ext cx="1229457" cy="288032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6D84C091-5DB4-4014-AB9C-DA736F7CEA7F}"/>
              </a:ext>
            </a:extLst>
          </p:cNvPr>
          <p:cNvSpPr txBox="1"/>
          <p:nvPr/>
        </p:nvSpPr>
        <p:spPr>
          <a:xfrm>
            <a:off x="7544318" y="150478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30px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D5DE6D3C-ACD9-4A66-8920-090F42676660}"/>
              </a:ext>
            </a:extLst>
          </p:cNvPr>
          <p:cNvSpPr/>
          <p:nvPr/>
        </p:nvSpPr>
        <p:spPr>
          <a:xfrm>
            <a:off x="2403356" y="1047878"/>
            <a:ext cx="45719" cy="56735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Pijl: links 31">
            <a:extLst>
              <a:ext uri="{FF2B5EF4-FFF2-40B4-BE49-F238E27FC236}">
                <a16:creationId xmlns:a16="http://schemas.microsoft.com/office/drawing/2014/main" id="{45DA8EFD-66FC-4DD4-8D90-A4976360D341}"/>
              </a:ext>
            </a:extLst>
          </p:cNvPr>
          <p:cNvSpPr/>
          <p:nvPr/>
        </p:nvSpPr>
        <p:spPr>
          <a:xfrm rot="10800000">
            <a:off x="7670222" y="1000870"/>
            <a:ext cx="1229457" cy="288032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D426D53A-2BA7-4BD1-8D3F-ABC7D8ADDD4F}"/>
              </a:ext>
            </a:extLst>
          </p:cNvPr>
          <p:cNvSpPr txBox="1"/>
          <p:nvPr/>
        </p:nvSpPr>
        <p:spPr>
          <a:xfrm>
            <a:off x="7508158" y="668669"/>
            <a:ext cx="6848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10px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9925F77A-9141-4D4E-AABA-A32D92C0ED2F}"/>
              </a:ext>
            </a:extLst>
          </p:cNvPr>
          <p:cNvSpPr/>
          <p:nvPr/>
        </p:nvSpPr>
        <p:spPr>
          <a:xfrm>
            <a:off x="3005730" y="4011086"/>
            <a:ext cx="123403" cy="143131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A1ACF91D-B0D8-4D81-A032-ED405FFCA510}"/>
              </a:ext>
            </a:extLst>
          </p:cNvPr>
          <p:cNvSpPr/>
          <p:nvPr/>
        </p:nvSpPr>
        <p:spPr>
          <a:xfrm>
            <a:off x="3005730" y="1933751"/>
            <a:ext cx="123403" cy="143131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64248827-D9E8-4F73-88D9-D3217388CE4B}"/>
              </a:ext>
            </a:extLst>
          </p:cNvPr>
          <p:cNvSpPr/>
          <p:nvPr/>
        </p:nvSpPr>
        <p:spPr>
          <a:xfrm>
            <a:off x="3005731" y="2553017"/>
            <a:ext cx="3213454" cy="498527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1AC62745-565B-487F-9E10-E924E9870580}"/>
              </a:ext>
            </a:extLst>
          </p:cNvPr>
          <p:cNvSpPr/>
          <p:nvPr/>
        </p:nvSpPr>
        <p:spPr>
          <a:xfrm>
            <a:off x="7462896" y="1047878"/>
            <a:ext cx="45719" cy="567359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Pijl: links 35">
            <a:extLst>
              <a:ext uri="{FF2B5EF4-FFF2-40B4-BE49-F238E27FC236}">
                <a16:creationId xmlns:a16="http://schemas.microsoft.com/office/drawing/2014/main" id="{3AB7994E-CF50-4F9C-95E4-FEA629E89940}"/>
              </a:ext>
            </a:extLst>
          </p:cNvPr>
          <p:cNvSpPr/>
          <p:nvPr/>
        </p:nvSpPr>
        <p:spPr>
          <a:xfrm rot="9217953">
            <a:off x="7721371" y="3908166"/>
            <a:ext cx="1981354" cy="288032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Pijl: links 41">
            <a:extLst>
              <a:ext uri="{FF2B5EF4-FFF2-40B4-BE49-F238E27FC236}">
                <a16:creationId xmlns:a16="http://schemas.microsoft.com/office/drawing/2014/main" id="{4851572C-DF10-4BF0-A6AF-54B476887B41}"/>
              </a:ext>
            </a:extLst>
          </p:cNvPr>
          <p:cNvSpPr/>
          <p:nvPr/>
        </p:nvSpPr>
        <p:spPr>
          <a:xfrm rot="10800000">
            <a:off x="5477348" y="4757275"/>
            <a:ext cx="2928069" cy="288032"/>
          </a:xfrm>
          <a:prstGeom prst="leftArrow">
            <a:avLst/>
          </a:prstGeom>
          <a:solidFill>
            <a:srgbClr val="0000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Pijl: links 42">
            <a:extLst>
              <a:ext uri="{FF2B5EF4-FFF2-40B4-BE49-F238E27FC236}">
                <a16:creationId xmlns:a16="http://schemas.microsoft.com/office/drawing/2014/main" id="{01B55B66-96EC-4D49-AF50-C2A86F3E3007}"/>
              </a:ext>
            </a:extLst>
          </p:cNvPr>
          <p:cNvSpPr/>
          <p:nvPr/>
        </p:nvSpPr>
        <p:spPr>
          <a:xfrm rot="11781342">
            <a:off x="5913773" y="3070277"/>
            <a:ext cx="1799735" cy="288032"/>
          </a:xfrm>
          <a:prstGeom prst="leftArrow">
            <a:avLst/>
          </a:prstGeom>
          <a:solidFill>
            <a:srgbClr val="FF00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Pijl: links 43">
            <a:extLst>
              <a:ext uri="{FF2B5EF4-FFF2-40B4-BE49-F238E27FC236}">
                <a16:creationId xmlns:a16="http://schemas.microsoft.com/office/drawing/2014/main" id="{364BEA36-A8A4-422E-8027-3B01132206CD}"/>
              </a:ext>
            </a:extLst>
          </p:cNvPr>
          <p:cNvSpPr/>
          <p:nvPr/>
        </p:nvSpPr>
        <p:spPr>
          <a:xfrm rot="10800000">
            <a:off x="5194912" y="4436575"/>
            <a:ext cx="2483197" cy="369252"/>
          </a:xfrm>
          <a:prstGeom prst="leftArrow">
            <a:avLst>
              <a:gd name="adj1" fmla="val 37935"/>
              <a:gd name="adj2" fmla="val 50000"/>
            </a:avLst>
          </a:prstGeom>
          <a:solidFill>
            <a:srgbClr val="FFC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909779CA-9334-4814-8974-07936B2259A6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1C40007E-6865-4069-8D26-EF21079AF488}"/>
              </a:ext>
            </a:extLst>
          </p:cNvPr>
          <p:cNvSpPr txBox="1"/>
          <p:nvPr/>
        </p:nvSpPr>
        <p:spPr>
          <a:xfrm>
            <a:off x="7495207" y="2924227"/>
            <a:ext cx="156966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</a:rPr>
              <a:t>10px (border)</a:t>
            </a:r>
            <a:endParaRPr lang="en-GB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14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5" grpId="0" animBg="1"/>
      <p:bldP spid="36" grpId="0" animBg="1"/>
      <p:bldP spid="36" grpId="1" animBg="1"/>
      <p:bldP spid="42" grpId="0" animBg="1"/>
      <p:bldP spid="43" grpId="0" animBg="1"/>
      <p:bldP spid="44" grpId="0" animBg="1"/>
      <p:bldP spid="44" grpId="1" animBg="1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Id’s &amp; Classes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194" name="Picture 2" descr="document, driverâs license, driving licence">
            <a:extLst>
              <a:ext uri="{FF2B5EF4-FFF2-40B4-BE49-F238E27FC236}">
                <a16:creationId xmlns:a16="http://schemas.microsoft.com/office/drawing/2014/main" id="{DF967E62-B871-450B-86CA-56D362604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8" y="1912634"/>
            <a:ext cx="4799271" cy="303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n in Black and White Polo Shirt Beside Writing Board">
            <a:extLst>
              <a:ext uri="{FF2B5EF4-FFF2-40B4-BE49-F238E27FC236}">
                <a16:creationId xmlns:a16="http://schemas.microsoft.com/office/drawing/2014/main" id="{A47B5CB0-4C30-44C1-8DDF-C42EA7C05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76" y="1912634"/>
            <a:ext cx="4799271" cy="303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959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Id’s &amp; Classes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E3651BE-65C3-471D-8E65-A291CC4D3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66" y="1213494"/>
            <a:ext cx="6238095" cy="514285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E944EC1-33A3-4E4B-A828-DF38A3EA0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196" y="986143"/>
            <a:ext cx="3971429" cy="4885714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2739552-3251-460E-9695-5250AC10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813" y="5496164"/>
            <a:ext cx="4627435" cy="1225312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</p:spTree>
    <p:extLst>
      <p:ext uri="{BB962C8B-B14F-4D97-AF65-F5344CB8AC3E}">
        <p14:creationId xmlns:p14="http://schemas.microsoft.com/office/powerpoint/2010/main" val="2612185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5DC5A1CC-1128-44F3-8A21-4AB5AF8A2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93" y="1809772"/>
            <a:ext cx="3504762" cy="2580952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Id’s &amp; Classes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37A1E2F-A464-47F8-BF6F-9D0A1F046F4B}"/>
              </a:ext>
            </a:extLst>
          </p:cNvPr>
          <p:cNvSpPr txBox="1">
            <a:spLocks/>
          </p:cNvSpPr>
          <p:nvPr/>
        </p:nvSpPr>
        <p:spPr>
          <a:xfrm>
            <a:off x="646079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HTML &amp; CSS Attribute </a:t>
            </a:r>
            <a:r>
              <a:rPr lang="en-GB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id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7DBAF2A-D28D-4BAC-B714-6818B3197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69" y="4742527"/>
            <a:ext cx="3590476" cy="180952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4A6320F6-7CB7-4B08-9C1E-D7A46A17EAC8}"/>
              </a:ext>
            </a:extLst>
          </p:cNvPr>
          <p:cNvSpPr/>
          <p:nvPr/>
        </p:nvSpPr>
        <p:spPr>
          <a:xfrm>
            <a:off x="766193" y="4525490"/>
            <a:ext cx="2404176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EDA4432-6390-456C-BF9D-26D8B3E1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250" y="2249697"/>
            <a:ext cx="6152381" cy="3009524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7C3EBF3F-7F86-4113-A16C-4B96187352F0}"/>
              </a:ext>
            </a:extLst>
          </p:cNvPr>
          <p:cNvSpPr/>
          <p:nvPr/>
        </p:nvSpPr>
        <p:spPr>
          <a:xfrm>
            <a:off x="1064238" y="1555589"/>
            <a:ext cx="2404176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055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CD97A2DE-FD75-4E03-B0D4-53EDE8C46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174" y="1838722"/>
            <a:ext cx="6190476" cy="391428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741ED5C-0877-4C95-9528-DEF4BC794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69" y="1786464"/>
            <a:ext cx="3447619" cy="2561905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29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Id’s &amp; Classes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37A1E2F-A464-47F8-BF6F-9D0A1F046F4B}"/>
              </a:ext>
            </a:extLst>
          </p:cNvPr>
          <p:cNvSpPr txBox="1">
            <a:spLocks/>
          </p:cNvSpPr>
          <p:nvPr/>
        </p:nvSpPr>
        <p:spPr>
          <a:xfrm>
            <a:off x="646079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HTML &amp; CSS Attribute </a:t>
            </a:r>
            <a:r>
              <a:rPr lang="en-GB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id [2x????]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7DBAF2A-D28D-4BAC-B714-6818B3197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69" y="4742527"/>
            <a:ext cx="3590476" cy="180952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4A6320F6-7CB7-4B08-9C1E-D7A46A17EAC8}"/>
              </a:ext>
            </a:extLst>
          </p:cNvPr>
          <p:cNvSpPr/>
          <p:nvPr/>
        </p:nvSpPr>
        <p:spPr>
          <a:xfrm>
            <a:off x="1168408" y="1518731"/>
            <a:ext cx="2404176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BDF8DDC0-3726-4BBE-9AD3-1DAD71D9F381}"/>
              </a:ext>
            </a:extLst>
          </p:cNvPr>
          <p:cNvSpPr/>
          <p:nvPr/>
        </p:nvSpPr>
        <p:spPr>
          <a:xfrm>
            <a:off x="1168408" y="3062134"/>
            <a:ext cx="2404176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Picture 2" descr="Image result for design forbidden">
            <a:extLst>
              <a:ext uri="{FF2B5EF4-FFF2-40B4-BE49-F238E27FC236}">
                <a16:creationId xmlns:a16="http://schemas.microsoft.com/office/drawing/2014/main" id="{263B4D19-C89B-4544-8E52-0B6DD93C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993" y="1187823"/>
            <a:ext cx="3248806" cy="187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9686B697-D470-4AF6-B182-05336D76C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4269" y="1809772"/>
            <a:ext cx="6152381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9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62ADFA6-94CE-4003-BF1E-0F7D44881D0B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89D6354-0FB9-43E8-BC8C-CB4BECC2308E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Questions about the previous lectures?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A14E423-9531-41B8-B980-4172BE898217}"/>
              </a:ext>
            </a:extLst>
          </p:cNvPr>
          <p:cNvSpPr/>
          <p:nvPr/>
        </p:nvSpPr>
        <p:spPr>
          <a:xfrm>
            <a:off x="3047999" y="1542127"/>
            <a:ext cx="742030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Question about the student expectations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Design mobile first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CSS selector {prop : value;}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CSS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Hex &amp; Dec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Syntax and Logic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Vector 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CSS Comment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Internal and Inline Stylesheet (Forbidden)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 [emphasis](CSS &amp; HTML)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 PROPS (line-height, letter spacing etc..)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 inheritance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CSS validation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4984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D02A4256-BC07-44B6-9BB1-7FF935ED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57" y="1728800"/>
            <a:ext cx="3533333" cy="2666667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Id’s &amp; Classes [Setup]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C37A1E2F-A464-47F8-BF6F-9D0A1F046F4B}"/>
              </a:ext>
            </a:extLst>
          </p:cNvPr>
          <p:cNvSpPr txBox="1">
            <a:spLocks/>
          </p:cNvSpPr>
          <p:nvPr/>
        </p:nvSpPr>
        <p:spPr>
          <a:xfrm>
            <a:off x="646079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HTML &amp; CSS Attribute </a:t>
            </a:r>
            <a:r>
              <a:rPr lang="en-GB" sz="3600" dirty="0">
                <a:solidFill>
                  <a:srgbClr val="FF0000"/>
                </a:solidFill>
                <a:latin typeface="Arial Narrow" panose="020B0606020202030204" pitchFamily="34" charset="0"/>
              </a:rPr>
              <a:t>class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A6320F6-7CB7-4B08-9C1E-D7A46A17EAC8}"/>
              </a:ext>
            </a:extLst>
          </p:cNvPr>
          <p:cNvSpPr/>
          <p:nvPr/>
        </p:nvSpPr>
        <p:spPr>
          <a:xfrm>
            <a:off x="1168407" y="1518731"/>
            <a:ext cx="2594295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BDF8DDC0-3726-4BBE-9AD3-1DAD71D9F381}"/>
              </a:ext>
            </a:extLst>
          </p:cNvPr>
          <p:cNvSpPr/>
          <p:nvPr/>
        </p:nvSpPr>
        <p:spPr>
          <a:xfrm>
            <a:off x="1168407" y="3062134"/>
            <a:ext cx="2594295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CCF97EA-F521-413D-BBE8-3E53DAF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16" y="4672246"/>
            <a:ext cx="3561905" cy="186666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FA4212E-8F76-4C5E-8EAA-2F49E0D7C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174" y="1838722"/>
            <a:ext cx="6190476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8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Family tree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C134979-9620-4AAC-A8B6-836365F4F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0" y="1485005"/>
            <a:ext cx="10962751" cy="462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9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17ED6BA-A833-4AE9-9DC3-948BF673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9" y="949926"/>
            <a:ext cx="8157468" cy="5871182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[SETUP]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7847BA51-8720-42D2-8311-61F1BD66C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036" y="1094186"/>
            <a:ext cx="6314286" cy="2000000"/>
          </a:xfrm>
          <a:prstGeom prst="rect">
            <a:avLst/>
          </a:prstGeom>
          <a:ln w="28575">
            <a:solidFill>
              <a:srgbClr val="0066B3"/>
            </a:solidFill>
          </a:ln>
        </p:spPr>
      </p:pic>
    </p:spTree>
    <p:extLst>
      <p:ext uri="{BB962C8B-B14F-4D97-AF65-F5344CB8AC3E}">
        <p14:creationId xmlns:p14="http://schemas.microsoft.com/office/powerpoint/2010/main" val="1675225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270B97A-C595-411E-9452-02EAA6FBC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29" y="949926"/>
            <a:ext cx="8157468" cy="5871182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</a:t>
            </a:r>
            <a:r>
              <a:rPr lang="en-US" sz="3600" b="1" dirty="0">
                <a:solidFill>
                  <a:schemeClr val="bg1"/>
                </a:solidFill>
              </a:rPr>
              <a:t>[</a:t>
            </a:r>
            <a:r>
              <a:rPr lang="en-US" sz="3600" b="1" dirty="0">
                <a:solidFill>
                  <a:srgbClr val="FFC000"/>
                </a:solidFill>
              </a:rPr>
              <a:t>,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r>
              <a:rPr lang="en-US" sz="3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655C4CE-7EF3-462C-9E59-0C32F24F46B2}"/>
              </a:ext>
            </a:extLst>
          </p:cNvPr>
          <p:cNvSpPr/>
          <p:nvPr/>
        </p:nvSpPr>
        <p:spPr>
          <a:xfrm>
            <a:off x="4540469" y="1030014"/>
            <a:ext cx="4834760" cy="57174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F269925-9C85-4FFE-858C-70E8AAF09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295" y="1134012"/>
            <a:ext cx="3619048" cy="117142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D8CBBDB-DE01-4266-8118-DB01CF787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295" y="3046965"/>
            <a:ext cx="6009524" cy="1857143"/>
          </a:xfrm>
          <a:prstGeom prst="rect">
            <a:avLst/>
          </a:prstGeom>
          <a:ln w="28575">
            <a:solidFill>
              <a:srgbClr val="0066B3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D3BB1D-C432-4937-8896-AF0B56CB35ED}"/>
              </a:ext>
            </a:extLst>
          </p:cNvPr>
          <p:cNvSpPr txBox="1">
            <a:spLocks/>
          </p:cNvSpPr>
          <p:nvPr/>
        </p:nvSpPr>
        <p:spPr>
          <a:xfrm>
            <a:off x="5640415" y="5017671"/>
            <a:ext cx="6064404" cy="1265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 baseline="0">
                <a:solidFill>
                  <a:schemeClr val="bg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0066B3"/>
                </a:solidFill>
              </a:rPr>
              <a:t>C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 Narrow"/>
                <a:ea typeface="+mj-ea"/>
              </a:rPr>
              <a:t>omma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 Narrow"/>
                <a:ea typeface="+mj-ea"/>
              </a:rPr>
              <a:t> (OR)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0066B3"/>
                </a:solidFill>
              </a:rPr>
              <a:t>one of the elements = true.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 Narrow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359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270B97A-C595-411E-9452-02EAA6FBC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29" y="949926"/>
            <a:ext cx="8157468" cy="5871182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</a:t>
            </a:r>
            <a:r>
              <a:rPr lang="en-US" sz="3600" b="1" dirty="0">
                <a:solidFill>
                  <a:schemeClr val="bg1"/>
                </a:solidFill>
              </a:rPr>
              <a:t>[</a:t>
            </a:r>
            <a:r>
              <a:rPr lang="en-US" sz="3600" b="1" dirty="0">
                <a:solidFill>
                  <a:srgbClr val="FFC000"/>
                </a:solidFill>
              </a:rPr>
              <a:t>space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r>
              <a:rPr lang="en-US" sz="3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655C4CE-7EF3-462C-9E59-0C32F24F46B2}"/>
              </a:ext>
            </a:extLst>
          </p:cNvPr>
          <p:cNvSpPr/>
          <p:nvPr/>
        </p:nvSpPr>
        <p:spPr>
          <a:xfrm>
            <a:off x="4540469" y="1030014"/>
            <a:ext cx="4834760" cy="57174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D3BB1D-C432-4937-8896-AF0B56CB35ED}"/>
              </a:ext>
            </a:extLst>
          </p:cNvPr>
          <p:cNvSpPr txBox="1">
            <a:spLocks/>
          </p:cNvSpPr>
          <p:nvPr/>
        </p:nvSpPr>
        <p:spPr>
          <a:xfrm>
            <a:off x="5640415" y="5017671"/>
            <a:ext cx="6064404" cy="1265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 baseline="0">
                <a:solidFill>
                  <a:schemeClr val="bg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0066B3"/>
                </a:solidFill>
              </a:rPr>
              <a:t>Descendant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 Narrow"/>
                <a:ea typeface="+mj-ea"/>
              </a:rPr>
              <a:t> (space)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0066B3"/>
                </a:solidFill>
              </a:rPr>
              <a:t>(direct) from generation X.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 Narrow"/>
              <a:ea typeface="+mj-ea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E49F1EF-F525-4C8A-A79D-2A3A5EE38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62" y="1148296"/>
            <a:ext cx="3666667" cy="1142857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8B05665-018F-4557-ADFB-1A03ECF30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962" y="2702031"/>
            <a:ext cx="6180952" cy="1904762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</p:spTree>
    <p:extLst>
      <p:ext uri="{BB962C8B-B14F-4D97-AF65-F5344CB8AC3E}">
        <p14:creationId xmlns:p14="http://schemas.microsoft.com/office/powerpoint/2010/main" val="42005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270B97A-C595-411E-9452-02EAA6FBC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29" y="949926"/>
            <a:ext cx="8157468" cy="5871182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</a:t>
            </a:r>
            <a:r>
              <a:rPr lang="en-US" sz="3600" b="1" dirty="0">
                <a:solidFill>
                  <a:schemeClr val="bg1"/>
                </a:solidFill>
              </a:rPr>
              <a:t>[</a:t>
            </a:r>
            <a:r>
              <a:rPr lang="en-US" sz="3600" b="1" dirty="0">
                <a:solidFill>
                  <a:srgbClr val="FFC000"/>
                </a:solidFill>
              </a:rPr>
              <a:t>&gt;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r>
              <a:rPr lang="en-US" sz="3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655C4CE-7EF3-462C-9E59-0C32F24F46B2}"/>
              </a:ext>
            </a:extLst>
          </p:cNvPr>
          <p:cNvSpPr/>
          <p:nvPr/>
        </p:nvSpPr>
        <p:spPr>
          <a:xfrm>
            <a:off x="4540469" y="1030014"/>
            <a:ext cx="4834760" cy="57174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D3BB1D-C432-4937-8896-AF0B56CB35ED}"/>
              </a:ext>
            </a:extLst>
          </p:cNvPr>
          <p:cNvSpPr txBox="1">
            <a:spLocks/>
          </p:cNvSpPr>
          <p:nvPr/>
        </p:nvSpPr>
        <p:spPr>
          <a:xfrm>
            <a:off x="5640415" y="5017671"/>
            <a:ext cx="6064404" cy="1265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 baseline="0">
                <a:solidFill>
                  <a:schemeClr val="bg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0066B3"/>
                </a:solidFill>
              </a:rPr>
              <a:t>Child selector.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 Narrow"/>
              <a:ea typeface="+mj-ea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3A5E173-32BB-461E-B759-E3216A8A1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15" y="1116586"/>
            <a:ext cx="3580952" cy="1228571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A058295-7460-4090-9242-B62FA4686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522" y="2714747"/>
            <a:ext cx="6076190" cy="1933333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</p:spTree>
    <p:extLst>
      <p:ext uri="{BB962C8B-B14F-4D97-AF65-F5344CB8AC3E}">
        <p14:creationId xmlns:p14="http://schemas.microsoft.com/office/powerpoint/2010/main" val="162374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16AE8314-6AD4-4C77-ADAC-1338E3692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9" y="949926"/>
            <a:ext cx="8157468" cy="5871182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1655C4CE-7EF3-462C-9E59-0C32F24F46B2}"/>
              </a:ext>
            </a:extLst>
          </p:cNvPr>
          <p:cNvSpPr/>
          <p:nvPr/>
        </p:nvSpPr>
        <p:spPr>
          <a:xfrm>
            <a:off x="3338315" y="1030014"/>
            <a:ext cx="5370786" cy="57174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AA7CA5A0-6A5B-4567-8C02-60F27B77A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19" y="949926"/>
            <a:ext cx="7461187" cy="5908074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</a:t>
            </a:r>
            <a:r>
              <a:rPr lang="en-US" sz="3600" b="1" dirty="0">
                <a:solidFill>
                  <a:schemeClr val="bg1"/>
                </a:solidFill>
              </a:rPr>
              <a:t>[</a:t>
            </a:r>
            <a:r>
              <a:rPr lang="en-US" sz="3600" b="1" dirty="0">
                <a:solidFill>
                  <a:srgbClr val="FFC000"/>
                </a:solidFill>
              </a:rPr>
              <a:t>Adding more classes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r>
              <a:rPr lang="en-US" sz="3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A35384BC-BC9E-42B7-842D-1C7FBB27DBD8}"/>
              </a:ext>
            </a:extLst>
          </p:cNvPr>
          <p:cNvSpPr/>
          <p:nvPr/>
        </p:nvSpPr>
        <p:spPr>
          <a:xfrm>
            <a:off x="4902809" y="759712"/>
            <a:ext cx="2969739" cy="1610885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9B9AE5EB-C5DE-41C3-8AEF-1036A7865AAA}"/>
              </a:ext>
            </a:extLst>
          </p:cNvPr>
          <p:cNvSpPr/>
          <p:nvPr/>
        </p:nvSpPr>
        <p:spPr>
          <a:xfrm>
            <a:off x="1173713" y="1936863"/>
            <a:ext cx="1981906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1034BB5A-2C5D-41E8-8803-CDAE0B32E397}"/>
              </a:ext>
            </a:extLst>
          </p:cNvPr>
          <p:cNvSpPr/>
          <p:nvPr/>
        </p:nvSpPr>
        <p:spPr>
          <a:xfrm>
            <a:off x="5346288" y="2142717"/>
            <a:ext cx="2969739" cy="1610885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7FDC44D2-ABA7-4902-94EE-E9716474E693}"/>
              </a:ext>
            </a:extLst>
          </p:cNvPr>
          <p:cNvSpPr/>
          <p:nvPr/>
        </p:nvSpPr>
        <p:spPr>
          <a:xfrm>
            <a:off x="4902808" y="3813805"/>
            <a:ext cx="2969739" cy="1610885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081A2EC-E50F-4328-804B-35DB67330F35}"/>
              </a:ext>
            </a:extLst>
          </p:cNvPr>
          <p:cNvSpPr/>
          <p:nvPr/>
        </p:nvSpPr>
        <p:spPr>
          <a:xfrm>
            <a:off x="5126129" y="5373561"/>
            <a:ext cx="2969739" cy="1610885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F599DBC0-F6FC-4E14-9CDA-C76AF8833C06}"/>
              </a:ext>
            </a:extLst>
          </p:cNvPr>
          <p:cNvSpPr/>
          <p:nvPr/>
        </p:nvSpPr>
        <p:spPr>
          <a:xfrm>
            <a:off x="1331413" y="2860808"/>
            <a:ext cx="1981906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15F4DAE3-44E9-448E-B9CD-AD7210AB6F94}"/>
              </a:ext>
            </a:extLst>
          </p:cNvPr>
          <p:cNvSpPr/>
          <p:nvPr/>
        </p:nvSpPr>
        <p:spPr>
          <a:xfrm>
            <a:off x="787303" y="4107227"/>
            <a:ext cx="1981906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A7E9A163-5C27-409D-B57B-9BED560AE20B}"/>
              </a:ext>
            </a:extLst>
          </p:cNvPr>
          <p:cNvSpPr/>
          <p:nvPr/>
        </p:nvSpPr>
        <p:spPr>
          <a:xfrm>
            <a:off x="1107456" y="5174343"/>
            <a:ext cx="1981906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EDFD7ADF-9415-4308-8A31-70750F9F4820}"/>
              </a:ext>
            </a:extLst>
          </p:cNvPr>
          <p:cNvSpPr/>
          <p:nvPr/>
        </p:nvSpPr>
        <p:spPr>
          <a:xfrm rot="20831492">
            <a:off x="3258285" y="1876653"/>
            <a:ext cx="1494758" cy="219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8061DD33-7F83-40C3-BFDE-4427F61C6892}"/>
              </a:ext>
            </a:extLst>
          </p:cNvPr>
          <p:cNvSpPr/>
          <p:nvPr/>
        </p:nvSpPr>
        <p:spPr>
          <a:xfrm rot="21336919">
            <a:off x="3566005" y="3024754"/>
            <a:ext cx="1494758" cy="219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Pijl: rechts 26">
            <a:extLst>
              <a:ext uri="{FF2B5EF4-FFF2-40B4-BE49-F238E27FC236}">
                <a16:creationId xmlns:a16="http://schemas.microsoft.com/office/drawing/2014/main" id="{A8A923D7-F96B-4DB1-8969-4D9982545355}"/>
              </a:ext>
            </a:extLst>
          </p:cNvPr>
          <p:cNvSpPr/>
          <p:nvPr/>
        </p:nvSpPr>
        <p:spPr>
          <a:xfrm rot="180006">
            <a:off x="3152645" y="4430361"/>
            <a:ext cx="1494758" cy="219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Pijl: rechts 27">
            <a:extLst>
              <a:ext uri="{FF2B5EF4-FFF2-40B4-BE49-F238E27FC236}">
                <a16:creationId xmlns:a16="http://schemas.microsoft.com/office/drawing/2014/main" id="{F973587B-E0D0-4434-8304-178B4429E6FC}"/>
              </a:ext>
            </a:extLst>
          </p:cNvPr>
          <p:cNvSpPr/>
          <p:nvPr/>
        </p:nvSpPr>
        <p:spPr>
          <a:xfrm rot="617995">
            <a:off x="3451437" y="5645218"/>
            <a:ext cx="1494758" cy="219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66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</a:t>
            </a:r>
            <a:r>
              <a:rPr lang="en-US" sz="3600" b="1" dirty="0">
                <a:solidFill>
                  <a:schemeClr val="bg1"/>
                </a:solidFill>
              </a:rPr>
              <a:t>[</a:t>
            </a:r>
            <a:r>
              <a:rPr lang="en-US" sz="3600" b="1" dirty="0">
                <a:solidFill>
                  <a:srgbClr val="FFC000"/>
                </a:solidFill>
              </a:rPr>
              <a:t>+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r>
              <a:rPr lang="en-US" sz="3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D3BB1D-C432-4937-8896-AF0B56CB35ED}"/>
              </a:ext>
            </a:extLst>
          </p:cNvPr>
          <p:cNvSpPr txBox="1">
            <a:spLocks/>
          </p:cNvSpPr>
          <p:nvPr/>
        </p:nvSpPr>
        <p:spPr>
          <a:xfrm>
            <a:off x="5640415" y="5017671"/>
            <a:ext cx="6064404" cy="1265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 baseline="0">
                <a:solidFill>
                  <a:schemeClr val="bg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0066B3"/>
                </a:solidFill>
              </a:rPr>
              <a:t>Adjacent sibling.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 Narrow"/>
                <a:ea typeface="+mj-ea"/>
              </a:rPr>
              <a:t>F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 Narrow"/>
                <a:ea typeface="+mj-ea"/>
              </a:rPr>
              <a:t>ir</a:t>
            </a:r>
            <a:r>
              <a:rPr lang="en-GB" sz="3200" dirty="0" err="1">
                <a:solidFill>
                  <a:srgbClr val="0066B3"/>
                </a:solidFill>
              </a:rPr>
              <a:t>st</a:t>
            </a:r>
            <a:r>
              <a:rPr lang="en-GB" sz="3200" dirty="0">
                <a:solidFill>
                  <a:srgbClr val="0066B3"/>
                </a:solidFill>
              </a:rPr>
              <a:t> &lt;p&gt; after class=“Testing” on same level (once)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 Narrow"/>
              <a:ea typeface="+mj-ea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9A2B374D-6CE6-44AE-8825-21153BDEE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99" y="975359"/>
            <a:ext cx="2839135" cy="594354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4B38EEF7-8CEE-46F6-B77D-CA05FC4E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15" y="1116586"/>
            <a:ext cx="3619048" cy="128571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7D2F344-6BDB-46D7-8F9A-BE853EAB3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415" y="2705223"/>
            <a:ext cx="4276190" cy="2009524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</p:spTree>
    <p:extLst>
      <p:ext uri="{BB962C8B-B14F-4D97-AF65-F5344CB8AC3E}">
        <p14:creationId xmlns:p14="http://schemas.microsoft.com/office/powerpoint/2010/main" val="93418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</a:t>
            </a:r>
            <a:r>
              <a:rPr lang="en-US" sz="3600" b="1" dirty="0">
                <a:solidFill>
                  <a:schemeClr val="bg1"/>
                </a:solidFill>
              </a:rPr>
              <a:t>[</a:t>
            </a:r>
            <a:r>
              <a:rPr lang="en-US" sz="3600" b="1" dirty="0">
                <a:solidFill>
                  <a:srgbClr val="FFC000"/>
                </a:solidFill>
              </a:rPr>
              <a:t>+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r>
              <a:rPr lang="en-US" sz="3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D3BB1D-C432-4937-8896-AF0B56CB35ED}"/>
              </a:ext>
            </a:extLst>
          </p:cNvPr>
          <p:cNvSpPr txBox="1">
            <a:spLocks/>
          </p:cNvSpPr>
          <p:nvPr/>
        </p:nvSpPr>
        <p:spPr>
          <a:xfrm>
            <a:off x="5640415" y="5017671"/>
            <a:ext cx="6064404" cy="1265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 baseline="0">
                <a:solidFill>
                  <a:schemeClr val="bg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0066B3"/>
                </a:solidFill>
              </a:rPr>
              <a:t>Adjacent sibling.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 Narrow"/>
                <a:ea typeface="+mj-ea"/>
              </a:rPr>
              <a:t>F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 Narrow"/>
                <a:ea typeface="+mj-ea"/>
              </a:rPr>
              <a:t>ir</a:t>
            </a:r>
            <a:r>
              <a:rPr lang="en-GB" sz="3200" dirty="0" err="1">
                <a:solidFill>
                  <a:srgbClr val="0066B3"/>
                </a:solidFill>
              </a:rPr>
              <a:t>st</a:t>
            </a:r>
            <a:r>
              <a:rPr lang="en-GB" sz="3200" dirty="0">
                <a:solidFill>
                  <a:srgbClr val="0066B3"/>
                </a:solidFill>
              </a:rPr>
              <a:t> &lt;p&gt; after class=“Testing” on same level (once)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 Narrow"/>
              <a:ea typeface="+mj-ea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9A2B374D-6CE6-44AE-8825-21153BDEE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99" y="975359"/>
            <a:ext cx="2839135" cy="594354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4B38EEF7-8CEE-46F6-B77D-CA05FC4E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415" y="1116586"/>
            <a:ext cx="3619048" cy="128571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7D2F344-6BDB-46D7-8F9A-BE853EAB3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15" y="2705223"/>
            <a:ext cx="4276190" cy="2009524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2" name="Pijl: gekromd links 1">
            <a:extLst>
              <a:ext uri="{FF2B5EF4-FFF2-40B4-BE49-F238E27FC236}">
                <a16:creationId xmlns:a16="http://schemas.microsoft.com/office/drawing/2014/main" id="{9D641A81-A2F5-4A5E-9FBA-58253170820D}"/>
              </a:ext>
            </a:extLst>
          </p:cNvPr>
          <p:cNvSpPr/>
          <p:nvPr/>
        </p:nvSpPr>
        <p:spPr>
          <a:xfrm>
            <a:off x="2403566" y="1021059"/>
            <a:ext cx="600891" cy="33683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Pijl: gekromd links 12">
            <a:extLst>
              <a:ext uri="{FF2B5EF4-FFF2-40B4-BE49-F238E27FC236}">
                <a16:creationId xmlns:a16="http://schemas.microsoft.com/office/drawing/2014/main" id="{B81BEBB9-43E3-4D21-9996-1317EF49784B}"/>
              </a:ext>
            </a:extLst>
          </p:cNvPr>
          <p:cNvSpPr/>
          <p:nvPr/>
        </p:nvSpPr>
        <p:spPr>
          <a:xfrm>
            <a:off x="3087188" y="2829434"/>
            <a:ext cx="600891" cy="8805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Pijl: gekromd links 13">
            <a:extLst>
              <a:ext uri="{FF2B5EF4-FFF2-40B4-BE49-F238E27FC236}">
                <a16:creationId xmlns:a16="http://schemas.microsoft.com/office/drawing/2014/main" id="{E897698C-EE88-4675-87BF-F95102133CF9}"/>
              </a:ext>
            </a:extLst>
          </p:cNvPr>
          <p:cNvSpPr/>
          <p:nvPr/>
        </p:nvSpPr>
        <p:spPr>
          <a:xfrm>
            <a:off x="2828108" y="4119836"/>
            <a:ext cx="600891" cy="8805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Pijl: gekromd links 14">
            <a:extLst>
              <a:ext uri="{FF2B5EF4-FFF2-40B4-BE49-F238E27FC236}">
                <a16:creationId xmlns:a16="http://schemas.microsoft.com/office/drawing/2014/main" id="{327B7171-9D02-4BD1-9653-46C8AC3E5D28}"/>
              </a:ext>
            </a:extLst>
          </p:cNvPr>
          <p:cNvSpPr/>
          <p:nvPr/>
        </p:nvSpPr>
        <p:spPr>
          <a:xfrm>
            <a:off x="2506980" y="5213868"/>
            <a:ext cx="600891" cy="8805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504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39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</a:t>
            </a:r>
            <a:r>
              <a:rPr lang="en-US" sz="3600" b="1" dirty="0">
                <a:solidFill>
                  <a:schemeClr val="bg1"/>
                </a:solidFill>
              </a:rPr>
              <a:t>[</a:t>
            </a:r>
            <a:r>
              <a:rPr lang="en-US" sz="3600" b="1" dirty="0">
                <a:solidFill>
                  <a:srgbClr val="FFC000"/>
                </a:solidFill>
              </a:rPr>
              <a:t>+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r>
              <a:rPr lang="en-US" sz="3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D3BB1D-C432-4937-8896-AF0B56CB35ED}"/>
              </a:ext>
            </a:extLst>
          </p:cNvPr>
          <p:cNvSpPr txBox="1">
            <a:spLocks/>
          </p:cNvSpPr>
          <p:nvPr/>
        </p:nvSpPr>
        <p:spPr>
          <a:xfrm>
            <a:off x="5640415" y="5017671"/>
            <a:ext cx="6064404" cy="1265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 baseline="0">
                <a:solidFill>
                  <a:schemeClr val="bg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0066B3"/>
                </a:solidFill>
              </a:rPr>
              <a:t>Adjacent sibling.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 Narrow"/>
                <a:ea typeface="+mj-ea"/>
              </a:rPr>
              <a:t>F</a:t>
            </a:r>
            <a:r>
              <a:rPr kumimoji="0" lang="en-GB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 Narrow"/>
                <a:ea typeface="+mj-ea"/>
              </a:rPr>
              <a:t>ir</a:t>
            </a:r>
            <a:r>
              <a:rPr lang="en-GB" sz="3200" dirty="0" err="1">
                <a:solidFill>
                  <a:srgbClr val="0066B3"/>
                </a:solidFill>
              </a:rPr>
              <a:t>st</a:t>
            </a:r>
            <a:r>
              <a:rPr lang="en-GB" sz="3200" dirty="0">
                <a:solidFill>
                  <a:srgbClr val="0066B3"/>
                </a:solidFill>
              </a:rPr>
              <a:t> &lt;p&gt; after class=“Testing” on same level </a:t>
            </a:r>
            <a:r>
              <a:rPr lang="en-GB" sz="3200" dirty="0">
                <a:solidFill>
                  <a:srgbClr val="FF0000"/>
                </a:solidFill>
              </a:rPr>
              <a:t>(</a:t>
            </a:r>
            <a:r>
              <a:rPr lang="en-GB" sz="3200" u="sng" dirty="0">
                <a:solidFill>
                  <a:srgbClr val="FF0000"/>
                </a:solidFill>
              </a:rPr>
              <a:t>once</a:t>
            </a:r>
            <a:r>
              <a:rPr lang="en-GB" sz="3200" dirty="0">
                <a:solidFill>
                  <a:srgbClr val="FF0000"/>
                </a:solidFill>
              </a:rPr>
              <a:t>)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9A2B374D-6CE6-44AE-8825-21153BDEE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99" y="975359"/>
            <a:ext cx="2839135" cy="594354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4B38EEF7-8CEE-46F6-B77D-CA05FC4E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15" y="1116586"/>
            <a:ext cx="3619048" cy="128571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7D2F344-6BDB-46D7-8F9A-BE853EAB3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949" y="2705223"/>
            <a:ext cx="4276190" cy="2009524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" name="Pijl: gekromd links 1">
            <a:extLst>
              <a:ext uri="{FF2B5EF4-FFF2-40B4-BE49-F238E27FC236}">
                <a16:creationId xmlns:a16="http://schemas.microsoft.com/office/drawing/2014/main" id="{9D641A81-A2F5-4A5E-9FBA-58253170820D}"/>
              </a:ext>
            </a:extLst>
          </p:cNvPr>
          <p:cNvSpPr/>
          <p:nvPr/>
        </p:nvSpPr>
        <p:spPr>
          <a:xfrm>
            <a:off x="2403566" y="1021059"/>
            <a:ext cx="600891" cy="336832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Pijl: gekromd links 12">
            <a:extLst>
              <a:ext uri="{FF2B5EF4-FFF2-40B4-BE49-F238E27FC236}">
                <a16:creationId xmlns:a16="http://schemas.microsoft.com/office/drawing/2014/main" id="{B81BEBB9-43E3-4D21-9996-1317EF49784B}"/>
              </a:ext>
            </a:extLst>
          </p:cNvPr>
          <p:cNvSpPr/>
          <p:nvPr/>
        </p:nvSpPr>
        <p:spPr>
          <a:xfrm>
            <a:off x="3087188" y="2829434"/>
            <a:ext cx="600891" cy="88055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Pijl: gekromd links 13">
            <a:extLst>
              <a:ext uri="{FF2B5EF4-FFF2-40B4-BE49-F238E27FC236}">
                <a16:creationId xmlns:a16="http://schemas.microsoft.com/office/drawing/2014/main" id="{E897698C-EE88-4675-87BF-F95102133CF9}"/>
              </a:ext>
            </a:extLst>
          </p:cNvPr>
          <p:cNvSpPr/>
          <p:nvPr/>
        </p:nvSpPr>
        <p:spPr>
          <a:xfrm>
            <a:off x="2828108" y="4119836"/>
            <a:ext cx="600891" cy="88055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Pijl: gekromd links 14">
            <a:extLst>
              <a:ext uri="{FF2B5EF4-FFF2-40B4-BE49-F238E27FC236}">
                <a16:creationId xmlns:a16="http://schemas.microsoft.com/office/drawing/2014/main" id="{327B7171-9D02-4BD1-9653-46C8AC3E5D28}"/>
              </a:ext>
            </a:extLst>
          </p:cNvPr>
          <p:cNvSpPr/>
          <p:nvPr/>
        </p:nvSpPr>
        <p:spPr>
          <a:xfrm>
            <a:off x="2506980" y="5213868"/>
            <a:ext cx="600891" cy="8805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63DAD7A-809D-4D77-B039-863007BDD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08" y="2705223"/>
            <a:ext cx="333627" cy="333627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7D34C696-BED6-4F92-9034-9D97FA104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89" y="4055760"/>
            <a:ext cx="333627" cy="3336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08D94F5-9DAB-4A4F-AB92-EC7454071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1502" y="2670946"/>
            <a:ext cx="4304762" cy="2104762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18" name="Pijl: links 17">
            <a:extLst>
              <a:ext uri="{FF2B5EF4-FFF2-40B4-BE49-F238E27FC236}">
                <a16:creationId xmlns:a16="http://schemas.microsoft.com/office/drawing/2014/main" id="{4F93B488-0D73-406D-8ADB-9D66A85F8E1F}"/>
              </a:ext>
            </a:extLst>
          </p:cNvPr>
          <p:cNvSpPr/>
          <p:nvPr/>
        </p:nvSpPr>
        <p:spPr>
          <a:xfrm rot="5400000">
            <a:off x="6991174" y="4875298"/>
            <a:ext cx="1976898" cy="461345"/>
          </a:xfrm>
          <a:prstGeom prst="leftArrow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095CD3BB-19FA-4A95-B0E8-56B269F79C76}"/>
              </a:ext>
            </a:extLst>
          </p:cNvPr>
          <p:cNvSpPr/>
          <p:nvPr/>
        </p:nvSpPr>
        <p:spPr>
          <a:xfrm>
            <a:off x="6156960" y="3901440"/>
            <a:ext cx="3805646" cy="218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0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7CBA4653-6F22-4E55-942C-F870EB396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5B9CA96-6322-4A93-B8F6-252638DAB3D7}"/>
              </a:ext>
            </a:extLst>
          </p:cNvPr>
          <p:cNvSpPr txBox="1">
            <a:spLocks/>
          </p:cNvSpPr>
          <p:nvPr/>
        </p:nvSpPr>
        <p:spPr>
          <a:xfrm>
            <a:off x="5634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5 min</a:t>
            </a:r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A5F2E534-D802-4453-A8EA-6DFC6F9AC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475584"/>
              </p:ext>
            </p:extLst>
          </p:nvPr>
        </p:nvGraphicFramePr>
        <p:xfrm>
          <a:off x="1929061" y="2141838"/>
          <a:ext cx="9113097" cy="29260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33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HTML or CSS?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Wrong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I.      font-</a:t>
                      </a:r>
                      <a:r>
                        <a:rPr lang="nl-NL" dirty="0" err="1"/>
                        <a:t>size</a:t>
                      </a:r>
                      <a:r>
                        <a:rPr lang="nl-NL" dirty="0"/>
                        <a:t> : 123rem;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II.     &lt;div </a:t>
                      </a:r>
                      <a:r>
                        <a:rPr lang="nl-NL" dirty="0" err="1"/>
                        <a:t>style</a:t>
                      </a:r>
                      <a:r>
                        <a:rPr lang="nl-NL" dirty="0"/>
                        <a:t>="background-</a:t>
                      </a:r>
                      <a:r>
                        <a:rPr lang="nl-NL" dirty="0" err="1"/>
                        <a:t>color</a:t>
                      </a:r>
                      <a:r>
                        <a:rPr lang="nl-NL" dirty="0"/>
                        <a:t> : </a:t>
                      </a:r>
                      <a:r>
                        <a:rPr lang="nl-NL" dirty="0" err="1"/>
                        <a:t>LightGoldenRodYellow</a:t>
                      </a:r>
                      <a:r>
                        <a:rPr lang="nl-NL" dirty="0"/>
                        <a:t>"&gt;</a:t>
                      </a:r>
                      <a:endParaRPr lang="nl-NL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dirty="0"/>
                        <a:t>III.    #F0H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IV.    !important </a:t>
                      </a:r>
                      <a:endParaRPr lang="nl-NL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V.</a:t>
                      </a:r>
                      <a:r>
                        <a:rPr lang="nl-NL" baseline="0" dirty="0"/>
                        <a:t>     </a:t>
                      </a:r>
                      <a:r>
                        <a:rPr lang="nl-NL" dirty="0"/>
                        <a:t>"</a:t>
                      </a:r>
                      <a:r>
                        <a:rPr lang="nl-NL" baseline="0" dirty="0"/>
                        <a:t>Pink </a:t>
                      </a:r>
                      <a:r>
                        <a:rPr lang="nl-NL" baseline="0" dirty="0" err="1"/>
                        <a:t>panther</a:t>
                      </a:r>
                      <a:r>
                        <a:rPr lang="nl-NL" dirty="0"/>
                        <a:t>"</a:t>
                      </a:r>
                      <a:r>
                        <a:rPr lang="nl-NL" baseline="0" dirty="0"/>
                        <a:t> 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VI.    background-</a:t>
                      </a:r>
                      <a:r>
                        <a:rPr lang="nl-NL" dirty="0" err="1"/>
                        <a:t>repeat</a:t>
                      </a:r>
                      <a:r>
                        <a:rPr lang="nl-NL" dirty="0"/>
                        <a:t>: </a:t>
                      </a:r>
                      <a:r>
                        <a:rPr lang="nl-NL" dirty="0" err="1"/>
                        <a:t>repeat</a:t>
                      </a:r>
                      <a:r>
                        <a:rPr lang="nl-NL" dirty="0"/>
                        <a:t>, no-</a:t>
                      </a:r>
                      <a:r>
                        <a:rPr lang="nl-NL" dirty="0" err="1"/>
                        <a:t>repeat</a:t>
                      </a:r>
                      <a:r>
                        <a:rPr lang="nl-NL" dirty="0"/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794">
                <a:tc>
                  <a:txBody>
                    <a:bodyPr/>
                    <a:lstStyle/>
                    <a:p>
                      <a:r>
                        <a:rPr lang="nl-NL" dirty="0"/>
                        <a:t>VII.</a:t>
                      </a:r>
                      <a:r>
                        <a:rPr lang="nl-NL" baseline="0" dirty="0"/>
                        <a:t>   </a:t>
                      </a:r>
                      <a:r>
                        <a:rPr lang="nl-NL" sz="1800" kern="1200" baseline="0" dirty="0">
                          <a:effectLst/>
                        </a:rPr>
                        <a:t>h</a:t>
                      </a:r>
                      <a:r>
                        <a:rPr lang="nl-NL" sz="1800" kern="1200" dirty="0">
                          <a:effectLst/>
                        </a:rPr>
                        <a:t>5 #</a:t>
                      </a:r>
                      <a:r>
                        <a:rPr lang="nl-NL" sz="1800" kern="1200" dirty="0" err="1">
                          <a:effectLst/>
                        </a:rPr>
                        <a:t>cplx</a:t>
                      </a:r>
                      <a:r>
                        <a:rPr lang="nl-NL" sz="1800" kern="1200" dirty="0">
                          <a:effectLst/>
                        </a:rPr>
                        <a:t> &gt; p , .</a:t>
                      </a:r>
                      <a:r>
                        <a:rPr lang="nl-NL" sz="1800" kern="1200" dirty="0" err="1">
                          <a:effectLst/>
                        </a:rPr>
                        <a:t>cplx:nth-child</a:t>
                      </a:r>
                      <a:r>
                        <a:rPr lang="nl-NL" sz="1800" kern="1200" dirty="0">
                          <a:effectLst/>
                        </a:rPr>
                        <a:t>(n+3) 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ijdelijke aanduiding voor dianummer 2">
            <a:extLst>
              <a:ext uri="{FF2B5EF4-FFF2-40B4-BE49-F238E27FC236}">
                <a16:creationId xmlns:a16="http://schemas.microsoft.com/office/drawing/2014/main" id="{31044043-6566-4AD0-ACDE-CF2F7438D65E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C30BFF1-08C7-43D3-B5A1-86665C7C9434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Quiz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38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</a:t>
            </a:r>
            <a:r>
              <a:rPr lang="en-US" sz="3600" b="1" dirty="0">
                <a:solidFill>
                  <a:schemeClr val="bg1"/>
                </a:solidFill>
              </a:rPr>
              <a:t>[</a:t>
            </a:r>
            <a:r>
              <a:rPr lang="en-US" sz="3600" b="1" dirty="0">
                <a:solidFill>
                  <a:srgbClr val="FFC000"/>
                </a:solidFill>
              </a:rPr>
              <a:t>~ tilde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r>
              <a:rPr lang="en-US" sz="3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D3BB1D-C432-4937-8896-AF0B56CB35ED}"/>
              </a:ext>
            </a:extLst>
          </p:cNvPr>
          <p:cNvSpPr txBox="1">
            <a:spLocks/>
          </p:cNvSpPr>
          <p:nvPr/>
        </p:nvSpPr>
        <p:spPr>
          <a:xfrm>
            <a:off x="5640415" y="5017671"/>
            <a:ext cx="6064404" cy="1265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 baseline="0">
                <a:solidFill>
                  <a:schemeClr val="bg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0066B3"/>
                </a:solidFill>
              </a:rPr>
              <a:t>General sibling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 Narrow"/>
              <a:ea typeface="+mj-ea"/>
            </a:endParaRPr>
          </a:p>
          <a:p>
            <a:pPr lvl="0"/>
            <a:r>
              <a:rPr lang="en-US" sz="3200" dirty="0">
                <a:solidFill>
                  <a:srgbClr val="0066B3"/>
                </a:solidFill>
              </a:rPr>
              <a:t>F</a:t>
            </a:r>
            <a:r>
              <a:rPr lang="en-GB" sz="3200" dirty="0" err="1">
                <a:solidFill>
                  <a:srgbClr val="0066B3"/>
                </a:solidFill>
              </a:rPr>
              <a:t>irst</a:t>
            </a:r>
            <a:r>
              <a:rPr lang="en-GB" sz="3200" dirty="0">
                <a:solidFill>
                  <a:srgbClr val="0066B3"/>
                </a:solidFill>
              </a:rPr>
              <a:t> &lt;p&gt; after class=“Testing” on same level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 Narrow"/>
              <a:ea typeface="+mj-ea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9B36D634-26C2-4FB7-8ADB-2BF8AE330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962" y="1162582"/>
            <a:ext cx="3476190" cy="111428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A4A5ADC-2126-4947-9956-0654EF6D0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99" y="940525"/>
            <a:ext cx="2839135" cy="59435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8A93B88-7A3A-434A-A4F9-9246971BC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336" y="2771080"/>
            <a:ext cx="4057143" cy="1942857"/>
          </a:xfrm>
          <a:prstGeom prst="rect">
            <a:avLst/>
          </a:prstGeom>
        </p:spPr>
      </p:pic>
      <p:sp>
        <p:nvSpPr>
          <p:cNvPr id="9" name="Pijl: gekromd links 8">
            <a:extLst>
              <a:ext uri="{FF2B5EF4-FFF2-40B4-BE49-F238E27FC236}">
                <a16:creationId xmlns:a16="http://schemas.microsoft.com/office/drawing/2014/main" id="{270A8B12-F829-40B4-9EA3-7E06FDFCBAC7}"/>
              </a:ext>
            </a:extLst>
          </p:cNvPr>
          <p:cNvSpPr/>
          <p:nvPr/>
        </p:nvSpPr>
        <p:spPr>
          <a:xfrm>
            <a:off x="3300548" y="2771080"/>
            <a:ext cx="600891" cy="8691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Pijl: gekromd links 11">
            <a:extLst>
              <a:ext uri="{FF2B5EF4-FFF2-40B4-BE49-F238E27FC236}">
                <a16:creationId xmlns:a16="http://schemas.microsoft.com/office/drawing/2014/main" id="{6FB70A10-AF69-4786-9A87-8E93629A9BB1}"/>
              </a:ext>
            </a:extLst>
          </p:cNvPr>
          <p:cNvSpPr/>
          <p:nvPr/>
        </p:nvSpPr>
        <p:spPr>
          <a:xfrm>
            <a:off x="2599508" y="940525"/>
            <a:ext cx="609600" cy="34660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Pijl: gekromd links 12">
            <a:extLst>
              <a:ext uri="{FF2B5EF4-FFF2-40B4-BE49-F238E27FC236}">
                <a16:creationId xmlns:a16="http://schemas.microsoft.com/office/drawing/2014/main" id="{6DAECBC0-885A-43BF-8E0E-1940121F4439}"/>
              </a:ext>
            </a:extLst>
          </p:cNvPr>
          <p:cNvSpPr/>
          <p:nvPr/>
        </p:nvSpPr>
        <p:spPr>
          <a:xfrm>
            <a:off x="2132795" y="4073011"/>
            <a:ext cx="375274" cy="80378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Pijl: gekromd links 14">
            <a:extLst>
              <a:ext uri="{FF2B5EF4-FFF2-40B4-BE49-F238E27FC236}">
                <a16:creationId xmlns:a16="http://schemas.microsoft.com/office/drawing/2014/main" id="{C178DF57-56C0-4421-AE89-438CF3D8814A}"/>
              </a:ext>
            </a:extLst>
          </p:cNvPr>
          <p:cNvSpPr/>
          <p:nvPr/>
        </p:nvSpPr>
        <p:spPr>
          <a:xfrm>
            <a:off x="2399211" y="5210750"/>
            <a:ext cx="600891" cy="8691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Pijl: gekromd links 15">
            <a:extLst>
              <a:ext uri="{FF2B5EF4-FFF2-40B4-BE49-F238E27FC236}">
                <a16:creationId xmlns:a16="http://schemas.microsoft.com/office/drawing/2014/main" id="{0D3A4165-08ED-49B4-8D6E-3401999DDF3E}"/>
              </a:ext>
            </a:extLst>
          </p:cNvPr>
          <p:cNvSpPr/>
          <p:nvPr/>
        </p:nvSpPr>
        <p:spPr>
          <a:xfrm>
            <a:off x="2684584" y="940524"/>
            <a:ext cx="609600" cy="39362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9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9A00FF1D-A6AE-4B30-B7A8-04E756D6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295" y="1148297"/>
            <a:ext cx="3666667" cy="114285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6AE8314-6AD4-4C77-ADAC-1338E3692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29" y="949926"/>
            <a:ext cx="8157468" cy="5871182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</a:t>
            </a:r>
            <a:r>
              <a:rPr lang="en-US" sz="3600" b="1" dirty="0">
                <a:solidFill>
                  <a:schemeClr val="bg1"/>
                </a:solidFill>
              </a:rPr>
              <a:t>[</a:t>
            </a:r>
            <a:r>
              <a:rPr lang="en-US" sz="3600" b="1" dirty="0">
                <a:solidFill>
                  <a:srgbClr val="FFC000"/>
                </a:solidFill>
              </a:rPr>
              <a:t>Adding more classes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r>
              <a:rPr lang="en-US" sz="3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655C4CE-7EF3-462C-9E59-0C32F24F46B2}"/>
              </a:ext>
            </a:extLst>
          </p:cNvPr>
          <p:cNvSpPr/>
          <p:nvPr/>
        </p:nvSpPr>
        <p:spPr>
          <a:xfrm>
            <a:off x="3338315" y="1030014"/>
            <a:ext cx="5370786" cy="57174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5854774-6760-4569-A31D-30EEE1732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050" y="949927"/>
            <a:ext cx="8208699" cy="5871182"/>
          </a:xfrm>
          <a:prstGeom prst="rect">
            <a:avLst/>
          </a:prstGeom>
        </p:spPr>
      </p:pic>
      <p:sp>
        <p:nvSpPr>
          <p:cNvPr id="7" name="Pijl: rechts 6">
            <a:extLst>
              <a:ext uri="{FF2B5EF4-FFF2-40B4-BE49-F238E27FC236}">
                <a16:creationId xmlns:a16="http://schemas.microsoft.com/office/drawing/2014/main" id="{A876B10A-5DE6-40BC-80F2-39D2A64B49B3}"/>
              </a:ext>
            </a:extLst>
          </p:cNvPr>
          <p:cNvSpPr/>
          <p:nvPr/>
        </p:nvSpPr>
        <p:spPr>
          <a:xfrm>
            <a:off x="4118987" y="2194544"/>
            <a:ext cx="778213" cy="3165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9103F6B-B9C6-427A-B7FD-1919D5C6940D}"/>
              </a:ext>
            </a:extLst>
          </p:cNvPr>
          <p:cNvSpPr/>
          <p:nvPr/>
        </p:nvSpPr>
        <p:spPr>
          <a:xfrm>
            <a:off x="5737336" y="2621015"/>
            <a:ext cx="2594295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A35384BC-BC9E-42B7-842D-1C7FBB27DBD8}"/>
              </a:ext>
            </a:extLst>
          </p:cNvPr>
          <p:cNvSpPr/>
          <p:nvPr/>
        </p:nvSpPr>
        <p:spPr>
          <a:xfrm>
            <a:off x="4954580" y="3885517"/>
            <a:ext cx="2594295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BF884439-E682-4398-AE7A-023F1A98929D}"/>
              </a:ext>
            </a:extLst>
          </p:cNvPr>
          <p:cNvSpPr/>
          <p:nvPr/>
        </p:nvSpPr>
        <p:spPr>
          <a:xfrm>
            <a:off x="5262623" y="4872455"/>
            <a:ext cx="2594295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9B9AE5EB-C5DE-41C3-8AEF-1036A7865AAA}"/>
              </a:ext>
            </a:extLst>
          </p:cNvPr>
          <p:cNvSpPr/>
          <p:nvPr/>
        </p:nvSpPr>
        <p:spPr>
          <a:xfrm>
            <a:off x="1294371" y="2695269"/>
            <a:ext cx="855442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983613A4-7B6D-455D-84E5-A332D1AF9FA0}"/>
              </a:ext>
            </a:extLst>
          </p:cNvPr>
          <p:cNvSpPr/>
          <p:nvPr/>
        </p:nvSpPr>
        <p:spPr>
          <a:xfrm>
            <a:off x="361872" y="3885517"/>
            <a:ext cx="855442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70FE7F5-5440-4C46-B55C-D41EBDAEF26B}"/>
              </a:ext>
            </a:extLst>
          </p:cNvPr>
          <p:cNvSpPr/>
          <p:nvPr/>
        </p:nvSpPr>
        <p:spPr>
          <a:xfrm>
            <a:off x="789593" y="4872454"/>
            <a:ext cx="855442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9259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EDF670E6-F0AA-4649-A697-6371DDA6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04" y="933152"/>
            <a:ext cx="8191101" cy="5858595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CSS elements selecting by .. </a:t>
            </a:r>
            <a:r>
              <a:rPr lang="en-US" sz="3600" b="1" dirty="0">
                <a:solidFill>
                  <a:schemeClr val="bg1"/>
                </a:solidFill>
              </a:rPr>
              <a:t>[</a:t>
            </a:r>
            <a:r>
              <a:rPr lang="en-US" sz="3600" b="1" dirty="0">
                <a:solidFill>
                  <a:srgbClr val="FF0000"/>
                </a:solidFill>
              </a:rPr>
              <a:t>no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rgbClr val="FFC000"/>
                </a:solidFill>
              </a:rPr>
              <a:t>space</a:t>
            </a:r>
            <a:r>
              <a:rPr lang="en-US" sz="3600" b="1" dirty="0">
                <a:solidFill>
                  <a:schemeClr val="bg1"/>
                </a:solidFill>
              </a:rPr>
              <a:t>]</a:t>
            </a:r>
            <a:r>
              <a:rPr lang="en-US" sz="3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655C4CE-7EF3-462C-9E59-0C32F24F46B2}"/>
              </a:ext>
            </a:extLst>
          </p:cNvPr>
          <p:cNvSpPr/>
          <p:nvPr/>
        </p:nvSpPr>
        <p:spPr>
          <a:xfrm>
            <a:off x="4540469" y="1030014"/>
            <a:ext cx="4834760" cy="571747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D3BB1D-C432-4937-8896-AF0B56CB35ED}"/>
              </a:ext>
            </a:extLst>
          </p:cNvPr>
          <p:cNvSpPr txBox="1">
            <a:spLocks/>
          </p:cNvSpPr>
          <p:nvPr/>
        </p:nvSpPr>
        <p:spPr>
          <a:xfrm>
            <a:off x="5640415" y="5017671"/>
            <a:ext cx="6064404" cy="1265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 baseline="0">
                <a:solidFill>
                  <a:schemeClr val="bg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0066B3"/>
                </a:solidFill>
              </a:rPr>
              <a:t>Class or Id is defined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 Narrow"/>
              <a:ea typeface="+mj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0066B3"/>
                </a:solidFill>
              </a:rPr>
              <a:t>inside the element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 Narrow"/>
              <a:ea typeface="+mj-ea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3265035-32F5-4150-BB28-780271AA6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962" y="2651432"/>
            <a:ext cx="6028571" cy="1876190"/>
          </a:xfrm>
          <a:prstGeom prst="rect">
            <a:avLst/>
          </a:prstGeom>
          <a:ln w="28575">
            <a:solidFill>
              <a:srgbClr val="0066B3"/>
            </a:solidFill>
          </a:ln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98FB910-8935-45E5-962E-2B2D54A91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62" y="1170590"/>
            <a:ext cx="3523809" cy="105714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4662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DF5AB39-F147-4789-9DA0-637DD716B133}"/>
              </a:ext>
            </a:extLst>
          </p:cNvPr>
          <p:cNvSpPr/>
          <p:nvPr/>
        </p:nvSpPr>
        <p:spPr>
          <a:xfrm>
            <a:off x="3332960" y="2679665"/>
            <a:ext cx="2879835" cy="16816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5.3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86B3DA9-E4A8-43C4-9DD8-E74FAEA3E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305" y="1699053"/>
            <a:ext cx="10266013" cy="178092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E0F90E9-8279-4AD8-95FE-0132CD4E6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981" y="4080164"/>
            <a:ext cx="3342857" cy="2323809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C8DE7F1-2EB2-4AC0-B3DF-CCB3D1F7F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762" y="4061072"/>
            <a:ext cx="4742857" cy="2457143"/>
          </a:xfrm>
          <a:prstGeom prst="rect">
            <a:avLst/>
          </a:prstGeom>
          <a:ln w="28575">
            <a:solidFill>
              <a:srgbClr val="0066B3"/>
            </a:solidFill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8F50161-886A-4BD5-A3D0-BC0D5515D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525" y="4075359"/>
            <a:ext cx="4933333" cy="2428571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7A1A490-3822-4265-9E9F-D9BADC643E19}"/>
              </a:ext>
            </a:extLst>
          </p:cNvPr>
          <p:cNvSpPr txBox="1"/>
          <p:nvPr/>
        </p:nvSpPr>
        <p:spPr>
          <a:xfrm>
            <a:off x="2924897" y="1206117"/>
            <a:ext cx="655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something in the CCS file that “Blake Edwards” is now green</a:t>
            </a: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284D5A10-766F-49BD-8616-35F2755B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2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F0BF6A41-8899-4B5B-892D-E3D79363474B}"/>
              </a:ext>
            </a:extLst>
          </p:cNvPr>
          <p:cNvSpPr txBox="1">
            <a:spLocks/>
          </p:cNvSpPr>
          <p:nvPr/>
        </p:nvSpPr>
        <p:spPr>
          <a:xfrm>
            <a:off x="111552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251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 class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6146" name="Picture 2" descr="black-and-white, blur, close-up">
            <a:extLst>
              <a:ext uri="{FF2B5EF4-FFF2-40B4-BE49-F238E27FC236}">
                <a16:creationId xmlns:a16="http://schemas.microsoft.com/office/drawing/2014/main" id="{B8E3BE24-D35B-46CF-8921-40F83CBA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95" y="1990725"/>
            <a:ext cx="5290705" cy="35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F8166E0-CD50-4113-80CE-242AC7FD1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805" y="1681431"/>
            <a:ext cx="2676190" cy="429523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5AD1BD77-3B77-4AA2-B9C8-E2F3D78DA34B}"/>
              </a:ext>
            </a:extLst>
          </p:cNvPr>
          <p:cNvSpPr/>
          <p:nvPr/>
        </p:nvSpPr>
        <p:spPr>
          <a:xfrm>
            <a:off x="7000875" y="2800350"/>
            <a:ext cx="3676650" cy="3657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9855E6-3728-4B0B-BCD3-F8C0BDDB9799}"/>
              </a:ext>
            </a:extLst>
          </p:cNvPr>
          <p:cNvSpPr/>
          <p:nvPr/>
        </p:nvSpPr>
        <p:spPr>
          <a:xfrm>
            <a:off x="7000875" y="3819524"/>
            <a:ext cx="3676650" cy="26384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F78C959-AE08-44A1-A69C-54F49A16DD25}"/>
              </a:ext>
            </a:extLst>
          </p:cNvPr>
          <p:cNvSpPr/>
          <p:nvPr/>
        </p:nvSpPr>
        <p:spPr>
          <a:xfrm>
            <a:off x="7000875" y="4838700"/>
            <a:ext cx="3676650" cy="16192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black-and-white, blur, close-up">
            <a:extLst>
              <a:ext uri="{FF2B5EF4-FFF2-40B4-BE49-F238E27FC236}">
                <a16:creationId xmlns:a16="http://schemas.microsoft.com/office/drawing/2014/main" id="{6E434E9A-5600-42D1-A544-C123AE0AD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83" y="1395302"/>
            <a:ext cx="7326034" cy="488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animated buttons gif">
            <a:extLst>
              <a:ext uri="{FF2B5EF4-FFF2-40B4-BE49-F238E27FC236}">
                <a16:creationId xmlns:a16="http://schemas.microsoft.com/office/drawing/2014/main" id="{149223B2-5969-43E2-A6E8-9E43016053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47" y="5219182"/>
            <a:ext cx="1325691" cy="13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54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18F3E32-E646-4026-A49E-4AD140524770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 class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F6150BA-885A-4AD3-A120-9AFA6B0CA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66" y="1038225"/>
            <a:ext cx="2626868" cy="68580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D71A909-22DC-4211-B7C6-63DF619F7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776" y="3708732"/>
            <a:ext cx="6142857" cy="264761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2A030F2-2FAD-4322-870D-7538FBA9E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109" y="1207331"/>
            <a:ext cx="6276190" cy="220000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2D31B66-4AD0-4277-BD97-B69013E0A75C}"/>
              </a:ext>
            </a:extLst>
          </p:cNvPr>
          <p:cNvSpPr txBox="1"/>
          <p:nvPr/>
        </p:nvSpPr>
        <p:spPr>
          <a:xfrm>
            <a:off x="8147979" y="2773202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?</a:t>
            </a:r>
            <a:endParaRPr lang="en-GB" sz="9600" dirty="0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B8F11A9D-136D-415D-98F6-262A227D93E4}"/>
              </a:ext>
            </a:extLst>
          </p:cNvPr>
          <p:cNvSpPr txBox="1"/>
          <p:nvPr/>
        </p:nvSpPr>
        <p:spPr>
          <a:xfrm>
            <a:off x="8730114" y="2512194"/>
            <a:ext cx="208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x140 </a:t>
            </a:r>
            <a:r>
              <a:rPr lang="en-US" dirty="0">
                <a:solidFill>
                  <a:srgbClr val="FF0000"/>
                </a:solidFill>
              </a:rPr>
              <a:t>other</a:t>
            </a:r>
            <a:r>
              <a:rPr lang="en-US" dirty="0"/>
              <a:t> products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821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46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18F3E32-E646-4026-A49E-4AD140524770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 class [Basic setup]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F6150BA-885A-4AD3-A120-9AFA6B0C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6" y="1038225"/>
            <a:ext cx="2626868" cy="68580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D71A909-22DC-4211-B7C6-63DF619F7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776" y="3708732"/>
            <a:ext cx="6142857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89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223CD03B-AA9A-40ED-9F83-8774C96B2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66" y="1038225"/>
            <a:ext cx="2626868" cy="6858000"/>
          </a:xfrm>
          <a:prstGeom prst="rect">
            <a:avLst/>
          </a:prstGeom>
        </p:spPr>
      </p:pic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5.4 – what is the result adding .</a:t>
            </a:r>
            <a:r>
              <a:rPr lang="en-US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css</a:t>
            </a:r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?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9C3CD6D5-DAFA-448D-B1BD-3877BADD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2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A7B34890-26F9-4511-9460-54BBB8528287}"/>
              </a:ext>
            </a:extLst>
          </p:cNvPr>
          <p:cNvSpPr txBox="1">
            <a:spLocks/>
          </p:cNvSpPr>
          <p:nvPr/>
        </p:nvSpPr>
        <p:spPr>
          <a:xfrm>
            <a:off x="111552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1 min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5EE1B009-5F6D-4C1B-945D-B81F16B80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776" y="1195455"/>
            <a:ext cx="2756590" cy="223354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2" name="Rechthoek 21">
            <a:extLst>
              <a:ext uri="{FF2B5EF4-FFF2-40B4-BE49-F238E27FC236}">
                <a16:creationId xmlns:a16="http://schemas.microsoft.com/office/drawing/2014/main" id="{B9BA3D9D-031D-465D-8A1C-39DD9C66664A}"/>
              </a:ext>
            </a:extLst>
          </p:cNvPr>
          <p:cNvSpPr/>
          <p:nvPr/>
        </p:nvSpPr>
        <p:spPr>
          <a:xfrm>
            <a:off x="5496347" y="2732312"/>
            <a:ext cx="218684" cy="25364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6CD2335-5E8A-4A40-8FC5-F4C92ACBB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2776" y="3708732"/>
            <a:ext cx="6142857" cy="2647619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7C32A9CB-F3E1-4B14-A514-86BDD5A8FBF5}"/>
              </a:ext>
            </a:extLst>
          </p:cNvPr>
          <p:cNvSpPr/>
          <p:nvPr/>
        </p:nvSpPr>
        <p:spPr>
          <a:xfrm>
            <a:off x="5496347" y="1732187"/>
            <a:ext cx="218684" cy="253645"/>
          </a:xfrm>
          <a:prstGeom prst="rect">
            <a:avLst/>
          </a:prstGeom>
          <a:solidFill>
            <a:srgbClr val="CCCC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F58CBAA-F54A-4006-9191-79A1DE30D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2897" y="3713974"/>
            <a:ext cx="6142857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223CD03B-AA9A-40ED-9F83-8774C96B2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66" y="1038225"/>
            <a:ext cx="2626868" cy="6858000"/>
          </a:xfrm>
          <a:prstGeom prst="rect">
            <a:avLst/>
          </a:prstGeom>
        </p:spPr>
      </p:pic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5.5 – what is the result adding .</a:t>
            </a:r>
            <a:r>
              <a:rPr lang="en-US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css</a:t>
            </a:r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?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9C3CD6D5-DAFA-448D-B1BD-3877BADD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2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A7B34890-26F9-4511-9460-54BBB8528287}"/>
              </a:ext>
            </a:extLst>
          </p:cNvPr>
          <p:cNvSpPr txBox="1">
            <a:spLocks/>
          </p:cNvSpPr>
          <p:nvPr/>
        </p:nvSpPr>
        <p:spPr>
          <a:xfrm>
            <a:off x="111552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1 min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3AB757A-1152-4DB7-9C6C-1E58B4AAB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776" y="1281989"/>
            <a:ext cx="3009524" cy="2085714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0" name="Ovaal 19">
            <a:extLst>
              <a:ext uri="{FF2B5EF4-FFF2-40B4-BE49-F238E27FC236}">
                <a16:creationId xmlns:a16="http://schemas.microsoft.com/office/drawing/2014/main" id="{1D0A351B-8868-43B8-99E7-FB7DC88EF339}"/>
              </a:ext>
            </a:extLst>
          </p:cNvPr>
          <p:cNvSpPr/>
          <p:nvPr/>
        </p:nvSpPr>
        <p:spPr>
          <a:xfrm>
            <a:off x="720829" y="1878007"/>
            <a:ext cx="2626868" cy="2476500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3EF31691-E2D3-441F-9266-DE752E1C8FB0}"/>
              </a:ext>
            </a:extLst>
          </p:cNvPr>
          <p:cNvSpPr/>
          <p:nvPr/>
        </p:nvSpPr>
        <p:spPr>
          <a:xfrm>
            <a:off x="5391283" y="1038225"/>
            <a:ext cx="1981906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5CF1AC3-498A-4000-8AED-1272478008AA}"/>
              </a:ext>
            </a:extLst>
          </p:cNvPr>
          <p:cNvSpPr/>
          <p:nvPr/>
        </p:nvSpPr>
        <p:spPr>
          <a:xfrm>
            <a:off x="5391283" y="2057211"/>
            <a:ext cx="2518961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272D4961-6323-4100-97FF-CC8030F7847A}"/>
              </a:ext>
            </a:extLst>
          </p:cNvPr>
          <p:cNvSpPr/>
          <p:nvPr/>
        </p:nvSpPr>
        <p:spPr>
          <a:xfrm rot="20975869">
            <a:off x="3590926" y="2611166"/>
            <a:ext cx="1181100" cy="251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51B3A481-A20F-488F-B453-689168729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2776" y="3708732"/>
            <a:ext cx="6142857" cy="2647619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BFD3CCB9-7145-42FD-AA9F-421E57D5C631}"/>
              </a:ext>
            </a:extLst>
          </p:cNvPr>
          <p:cNvSpPr/>
          <p:nvPr/>
        </p:nvSpPr>
        <p:spPr>
          <a:xfrm>
            <a:off x="5639222" y="1814862"/>
            <a:ext cx="218684" cy="25364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B416154E-2E27-474F-BCDA-EECE369F6952}"/>
              </a:ext>
            </a:extLst>
          </p:cNvPr>
          <p:cNvSpPr/>
          <p:nvPr/>
        </p:nvSpPr>
        <p:spPr>
          <a:xfrm>
            <a:off x="5639222" y="2862612"/>
            <a:ext cx="218684" cy="253645"/>
          </a:xfrm>
          <a:prstGeom prst="rect">
            <a:avLst/>
          </a:prstGeom>
          <a:solidFill>
            <a:srgbClr val="CCCCC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6B0599F8-60A4-4468-ABC4-25D4FAAE6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2776" y="3703355"/>
            <a:ext cx="6142857" cy="2647619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74C6D41B-CB2C-4BE0-B5B2-0D0E7D3E0DCC}"/>
              </a:ext>
            </a:extLst>
          </p:cNvPr>
          <p:cNvSpPr txBox="1"/>
          <p:nvPr/>
        </p:nvSpPr>
        <p:spPr>
          <a:xfrm>
            <a:off x="10061131" y="1900173"/>
            <a:ext cx="169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nl-NL" dirty="0">
                <a:solidFill>
                  <a:srgbClr val="00B050"/>
                </a:solidFill>
                <a:latin typeface="Arial"/>
              </a:rPr>
              <a:t>2*0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+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srgbClr val="7030A0"/>
                </a:solidFill>
                <a:latin typeface="Arial"/>
              </a:rPr>
              <a:t>0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= 0 ; </a:t>
            </a:r>
          </a:p>
          <a:p>
            <a:pPr defTabSz="457200"/>
            <a:r>
              <a:rPr lang="nl-NL" dirty="0">
                <a:solidFill>
                  <a:srgbClr val="00B050"/>
                </a:solidFill>
                <a:latin typeface="Arial"/>
              </a:rPr>
              <a:t>2*1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+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srgbClr val="7030A0"/>
                </a:solidFill>
                <a:latin typeface="Arial"/>
              </a:rPr>
              <a:t>0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= 2 ; </a:t>
            </a:r>
          </a:p>
          <a:p>
            <a:pPr defTabSz="457200"/>
            <a:r>
              <a:rPr lang="nl-NL" dirty="0">
                <a:solidFill>
                  <a:srgbClr val="00B050"/>
                </a:solidFill>
                <a:latin typeface="Arial"/>
              </a:rPr>
              <a:t>2*2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+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srgbClr val="7030A0"/>
                </a:solidFill>
                <a:latin typeface="Arial"/>
              </a:rPr>
              <a:t>0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= 4 ; </a:t>
            </a:r>
          </a:p>
          <a:p>
            <a:pPr defTabSz="457200"/>
            <a:r>
              <a:rPr lang="nl-NL" dirty="0">
                <a:solidFill>
                  <a:srgbClr val="00B050"/>
                </a:solidFill>
                <a:latin typeface="Arial"/>
              </a:rPr>
              <a:t>2*3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+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srgbClr val="7030A0"/>
                </a:solidFill>
                <a:latin typeface="Arial"/>
              </a:rPr>
              <a:t>0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= 6 ;</a:t>
            </a:r>
          </a:p>
        </p:txBody>
      </p:sp>
      <p:sp>
        <p:nvSpPr>
          <p:cNvPr id="19" name="PIJL-RECHTS 6">
            <a:extLst>
              <a:ext uri="{FF2B5EF4-FFF2-40B4-BE49-F238E27FC236}">
                <a16:creationId xmlns:a16="http://schemas.microsoft.com/office/drawing/2014/main" id="{22201A31-A1FD-4AD4-89CA-1B7B9A33ADB6}"/>
              </a:ext>
            </a:extLst>
          </p:cNvPr>
          <p:cNvSpPr/>
          <p:nvPr/>
        </p:nvSpPr>
        <p:spPr>
          <a:xfrm>
            <a:off x="7734301" y="2318222"/>
            <a:ext cx="2085974" cy="288032"/>
          </a:xfrm>
          <a:prstGeom prst="rightArrow">
            <a:avLst/>
          </a:prstGeom>
          <a:solidFill>
            <a:sysClr val="window" lastClr="FFFFFF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22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17C0CB1-9763-4D1E-AA4A-FD211153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415" y="1270423"/>
            <a:ext cx="2742857" cy="204761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223CD03B-AA9A-40ED-9F83-8774C96B2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66" y="1038225"/>
            <a:ext cx="2626868" cy="6858000"/>
          </a:xfrm>
          <a:prstGeom prst="rect">
            <a:avLst/>
          </a:prstGeom>
        </p:spPr>
      </p:pic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5.6 – what is the result adding .</a:t>
            </a:r>
            <a:r>
              <a:rPr lang="en-US" sz="3600" dirty="0" err="1">
                <a:solidFill>
                  <a:schemeClr val="bg1"/>
                </a:solidFill>
                <a:latin typeface="Arial Narrow" panose="020B0606020202030204" pitchFamily="34" charset="0"/>
              </a:rPr>
              <a:t>css</a:t>
            </a:r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?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9C3CD6D5-DAFA-448D-B1BD-3877BADD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2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A7B34890-26F9-4511-9460-54BBB8528287}"/>
              </a:ext>
            </a:extLst>
          </p:cNvPr>
          <p:cNvSpPr txBox="1">
            <a:spLocks/>
          </p:cNvSpPr>
          <p:nvPr/>
        </p:nvSpPr>
        <p:spPr>
          <a:xfrm>
            <a:off x="111552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1 min</a:t>
            </a: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5CF1AC3-498A-4000-8AED-1272478008AA}"/>
              </a:ext>
            </a:extLst>
          </p:cNvPr>
          <p:cNvSpPr/>
          <p:nvPr/>
        </p:nvSpPr>
        <p:spPr>
          <a:xfrm>
            <a:off x="6858000" y="2057211"/>
            <a:ext cx="1052244" cy="733731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51B3A481-A20F-488F-B453-689168729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2776" y="3708732"/>
            <a:ext cx="6142857" cy="2647619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BFD3CCB9-7145-42FD-AA9F-421E57D5C631}"/>
              </a:ext>
            </a:extLst>
          </p:cNvPr>
          <p:cNvSpPr/>
          <p:nvPr/>
        </p:nvSpPr>
        <p:spPr>
          <a:xfrm>
            <a:off x="5639222" y="1786287"/>
            <a:ext cx="218684" cy="25364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B416154E-2E27-474F-BCDA-EECE369F6952}"/>
              </a:ext>
            </a:extLst>
          </p:cNvPr>
          <p:cNvSpPr/>
          <p:nvPr/>
        </p:nvSpPr>
        <p:spPr>
          <a:xfrm>
            <a:off x="5639222" y="2814987"/>
            <a:ext cx="218684" cy="253645"/>
          </a:xfrm>
          <a:prstGeom prst="rect">
            <a:avLst/>
          </a:prstGeom>
          <a:solidFill>
            <a:srgbClr val="CCCCC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C7C9C595-92EC-4465-970F-3C48DF226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4540" y="3705637"/>
            <a:ext cx="6142857" cy="2647619"/>
          </a:xfrm>
          <a:prstGeom prst="rect">
            <a:avLst/>
          </a:prstGeom>
        </p:spPr>
      </p:pic>
      <p:pic>
        <p:nvPicPr>
          <p:cNvPr id="15" name="Picture 4" descr="Image result for disney dwarfpaint">
            <a:extLst>
              <a:ext uri="{FF2B5EF4-FFF2-40B4-BE49-F238E27FC236}">
                <a16:creationId xmlns:a16="http://schemas.microsoft.com/office/drawing/2014/main" id="{47D68FCD-36A5-4461-B714-B18DB161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46363" flipH="1" flipV="1">
            <a:off x="4516634" y="4636915"/>
            <a:ext cx="1888483" cy="14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disney dwarf">
            <a:extLst>
              <a:ext uri="{FF2B5EF4-FFF2-40B4-BE49-F238E27FC236}">
                <a16:creationId xmlns:a16="http://schemas.microsoft.com/office/drawing/2014/main" id="{484F733B-ED2B-45EE-9A16-FE90E38C1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465" y="4114138"/>
            <a:ext cx="1558573" cy="236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disney dwarfpaint">
            <a:extLst>
              <a:ext uri="{FF2B5EF4-FFF2-40B4-BE49-F238E27FC236}">
                <a16:creationId xmlns:a16="http://schemas.microsoft.com/office/drawing/2014/main" id="{3C7BCBAE-FC37-42AC-A03A-5F32DD6D9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40108" flipH="1" flipV="1">
            <a:off x="9586163" y="342213"/>
            <a:ext cx="1888483" cy="14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dwarf grumpy image">
            <a:extLst>
              <a:ext uri="{FF2B5EF4-FFF2-40B4-BE49-F238E27FC236}">
                <a16:creationId xmlns:a16="http://schemas.microsoft.com/office/drawing/2014/main" id="{586B036B-2018-4128-BEFB-24A409490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432" y="1150402"/>
            <a:ext cx="2205335" cy="270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A22E5C6F-4431-40CB-95A3-55009F342A6A}"/>
              </a:ext>
            </a:extLst>
          </p:cNvPr>
          <p:cNvSpPr txBox="1"/>
          <p:nvPr/>
        </p:nvSpPr>
        <p:spPr>
          <a:xfrm>
            <a:off x="10061131" y="1900173"/>
            <a:ext cx="169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nl-NL" dirty="0">
                <a:solidFill>
                  <a:srgbClr val="00B050"/>
                </a:solidFill>
                <a:latin typeface="Arial"/>
              </a:rPr>
              <a:t>2*0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+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srgbClr val="7030A0"/>
                </a:solidFill>
                <a:latin typeface="Arial"/>
              </a:rPr>
              <a:t>1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= 1 ; </a:t>
            </a:r>
          </a:p>
          <a:p>
            <a:pPr defTabSz="457200"/>
            <a:r>
              <a:rPr lang="nl-NL" dirty="0">
                <a:solidFill>
                  <a:srgbClr val="00B050"/>
                </a:solidFill>
                <a:latin typeface="Arial"/>
              </a:rPr>
              <a:t>2*1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+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srgbClr val="7030A0"/>
                </a:solidFill>
                <a:latin typeface="Arial"/>
              </a:rPr>
              <a:t>1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= 3 ; </a:t>
            </a:r>
          </a:p>
          <a:p>
            <a:pPr defTabSz="457200"/>
            <a:r>
              <a:rPr lang="nl-NL" dirty="0">
                <a:solidFill>
                  <a:srgbClr val="00B050"/>
                </a:solidFill>
                <a:latin typeface="Arial"/>
              </a:rPr>
              <a:t>2*2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+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srgbClr val="7030A0"/>
                </a:solidFill>
                <a:latin typeface="Arial"/>
              </a:rPr>
              <a:t>1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= 5 ; </a:t>
            </a:r>
          </a:p>
          <a:p>
            <a:pPr defTabSz="457200"/>
            <a:r>
              <a:rPr lang="nl-NL" dirty="0">
                <a:solidFill>
                  <a:srgbClr val="00B050"/>
                </a:solidFill>
                <a:latin typeface="Arial"/>
              </a:rPr>
              <a:t>2*3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+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srgbClr val="7030A0"/>
                </a:solidFill>
                <a:latin typeface="Arial"/>
              </a:rPr>
              <a:t>1</a:t>
            </a:r>
            <a:r>
              <a:rPr lang="nl-NL" dirty="0">
                <a:solidFill>
                  <a:prstClr val="white"/>
                </a:solidFill>
                <a:latin typeface="Arial"/>
              </a:rPr>
              <a:t> </a:t>
            </a:r>
            <a:r>
              <a:rPr lang="nl-NL" dirty="0">
                <a:solidFill>
                  <a:prstClr val="black"/>
                </a:solidFill>
                <a:latin typeface="Arial"/>
              </a:rPr>
              <a:t>= 7 ;</a:t>
            </a:r>
          </a:p>
        </p:txBody>
      </p:sp>
      <p:sp>
        <p:nvSpPr>
          <p:cNvPr id="21" name="PIJL-RECHTS 6">
            <a:extLst>
              <a:ext uri="{FF2B5EF4-FFF2-40B4-BE49-F238E27FC236}">
                <a16:creationId xmlns:a16="http://schemas.microsoft.com/office/drawing/2014/main" id="{7E75124E-439D-41DA-A726-0B2CDB4E16F7}"/>
              </a:ext>
            </a:extLst>
          </p:cNvPr>
          <p:cNvSpPr/>
          <p:nvPr/>
        </p:nvSpPr>
        <p:spPr>
          <a:xfrm>
            <a:off x="7734301" y="2318222"/>
            <a:ext cx="2085974" cy="288032"/>
          </a:xfrm>
          <a:prstGeom prst="rightArrow">
            <a:avLst/>
          </a:prstGeom>
          <a:solidFill>
            <a:sysClr val="window" lastClr="FFFFFF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6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8434" name="Picture 2" descr="Person's Holds Brown Gift Box">
            <a:extLst>
              <a:ext uri="{FF2B5EF4-FFF2-40B4-BE49-F238E27FC236}">
                <a16:creationId xmlns:a16="http://schemas.microsoft.com/office/drawing/2014/main" id="{04C2EBB7-794C-456C-8781-3F5A144F8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599766"/>
            <a:ext cx="6328144" cy="451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548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18F3E32-E646-4026-A49E-4AD140524770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optimizing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649C19-6960-46CA-BDBA-F5656257D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476" y="2969392"/>
            <a:ext cx="7819048" cy="1114286"/>
          </a:xfrm>
          <a:prstGeom prst="rect">
            <a:avLst/>
          </a:prstGeom>
          <a:ln w="38100">
            <a:solidFill>
              <a:srgbClr val="F78C1E"/>
            </a:solidFill>
          </a:ln>
        </p:spPr>
      </p:pic>
      <p:pic>
        <p:nvPicPr>
          <p:cNvPr id="18434" name="Picture 2" descr="burnout, close-up, composition">
            <a:extLst>
              <a:ext uri="{FF2B5EF4-FFF2-40B4-BE49-F238E27FC236}">
                <a16:creationId xmlns:a16="http://schemas.microsoft.com/office/drawing/2014/main" id="{86A3A7B7-D294-49FE-9016-DB373BD1A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317" y="2309716"/>
            <a:ext cx="4039208" cy="269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D522A78-CBA5-4C1B-9753-B305D3B69FE0}"/>
              </a:ext>
            </a:extLst>
          </p:cNvPr>
          <p:cNvSpPr txBox="1"/>
          <p:nvPr/>
        </p:nvSpPr>
        <p:spPr>
          <a:xfrm>
            <a:off x="3706449" y="5079371"/>
            <a:ext cx="45689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KEEP IT READABLE!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88178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Specificity calculation in CSS</a:t>
            </a:r>
          </a:p>
        </p:txBody>
      </p:sp>
      <p:pic>
        <p:nvPicPr>
          <p:cNvPr id="33794" name="Picture 2" descr="People Doing Marathon">
            <a:extLst>
              <a:ext uri="{FF2B5EF4-FFF2-40B4-BE49-F238E27FC236}">
                <a16:creationId xmlns:a16="http://schemas.microsoft.com/office/drawing/2014/main" id="{CB0AD970-F196-45B7-B998-38E7E102F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504028"/>
            <a:ext cx="7077075" cy="47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093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Specificity calculation in CSS</a:t>
            </a:r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97149883-E2B5-4AAB-928C-86EDBA8A9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425815"/>
              </p:ext>
            </p:extLst>
          </p:nvPr>
        </p:nvGraphicFramePr>
        <p:xfrm>
          <a:off x="839466" y="1498247"/>
          <a:ext cx="7488832" cy="1889760"/>
        </p:xfrm>
        <a:graphic>
          <a:graphicData uri="http://schemas.openxmlformats.org/drawingml/2006/table">
            <a:tbl>
              <a:tblPr firstRow="1" bandRow="1"/>
              <a:tblGrid>
                <a:gridCol w="1267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1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</a:rPr>
                        <a:t>1,0,0,0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tx1"/>
                          </a:solidFill>
                        </a:rPr>
                        <a:t>Declaration with </a:t>
                      </a:r>
                      <a:r>
                        <a:rPr lang="en-GB" sz="2000" baseline="0" noProof="0" dirty="0">
                          <a:solidFill>
                            <a:schemeClr val="tx1"/>
                          </a:solidFill>
                        </a:rPr>
                        <a:t>attribute style counts for </a:t>
                      </a:r>
                      <a:r>
                        <a:rPr lang="en-GB" sz="2000" b="1" noProof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</a:rPr>
                        <a:t>,0,0,0</a:t>
                      </a:r>
                    </a:p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B60E6672-09A0-434F-8C64-319989ABE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3802"/>
              </p:ext>
            </p:extLst>
          </p:nvPr>
        </p:nvGraphicFramePr>
        <p:xfrm>
          <a:off x="839466" y="1326067"/>
          <a:ext cx="7488832" cy="1584960"/>
        </p:xfrm>
        <a:graphic>
          <a:graphicData uri="http://schemas.openxmlformats.org/drawingml/2006/table">
            <a:tbl>
              <a:tblPr firstRow="1" bandRow="1"/>
              <a:tblGrid>
                <a:gridCol w="1267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1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2000" noProof="0">
                          <a:solidFill>
                            <a:schemeClr val="tx1"/>
                          </a:solidFill>
                        </a:rPr>
                        <a:t>0,1,0,0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</a:rPr>
                        <a:t>Every</a:t>
                      </a:r>
                      <a:r>
                        <a:rPr lang="en-GB" sz="2000" baseline="0" noProof="0" dirty="0">
                          <a:solidFill>
                            <a:schemeClr val="tx1"/>
                          </a:solidFill>
                        </a:rPr>
                        <a:t> id attribute counts for 0,</a:t>
                      </a:r>
                      <a:r>
                        <a:rPr lang="en-GB" sz="2000" b="1" baseline="0" noProof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2000" baseline="0" noProof="0" dirty="0">
                          <a:solidFill>
                            <a:schemeClr val="tx1"/>
                          </a:solidFill>
                        </a:rPr>
                        <a:t>,0,0</a:t>
                      </a:r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7EBCB47-3137-4ABC-A053-83D87FB31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764468"/>
              </p:ext>
            </p:extLst>
          </p:nvPr>
        </p:nvGraphicFramePr>
        <p:xfrm>
          <a:off x="839466" y="1173667"/>
          <a:ext cx="7488832" cy="1889760"/>
        </p:xfrm>
        <a:graphic>
          <a:graphicData uri="http://schemas.openxmlformats.org/drawingml/2006/table">
            <a:tbl>
              <a:tblPr firstRow="1" bandRow="1"/>
              <a:tblGrid>
                <a:gridCol w="1267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1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2000" noProof="0">
                          <a:solidFill>
                            <a:schemeClr val="tx1"/>
                          </a:solidFill>
                        </a:rPr>
                        <a:t>0,0,0,1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</a:rPr>
                        <a:t>Every e</a:t>
                      </a:r>
                      <a:r>
                        <a:rPr lang="en-GB" sz="2000" baseline="0" noProof="0" dirty="0">
                          <a:solidFill>
                            <a:schemeClr val="tx1"/>
                          </a:solidFill>
                        </a:rPr>
                        <a:t>lement name and every pseudo element counts for 0,0,0,</a:t>
                      </a:r>
                      <a:r>
                        <a:rPr lang="en-GB" sz="2000" b="1" baseline="0" noProof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sz="20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3F39D20C-79DE-442A-AC2E-45EF510DC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16474"/>
              </p:ext>
            </p:extLst>
          </p:nvPr>
        </p:nvGraphicFramePr>
        <p:xfrm>
          <a:off x="839466" y="1250692"/>
          <a:ext cx="7488832" cy="1584960"/>
        </p:xfrm>
        <a:graphic>
          <a:graphicData uri="http://schemas.openxmlformats.org/drawingml/2006/table">
            <a:tbl>
              <a:tblPr firstRow="1" bandRow="1"/>
              <a:tblGrid>
                <a:gridCol w="1267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1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</a:rPr>
                        <a:t>0,0,1,0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</a:rPr>
                        <a:t>Every class</a:t>
                      </a:r>
                      <a:r>
                        <a:rPr lang="en-GB" sz="2000" baseline="0" noProof="0" dirty="0">
                          <a:solidFill>
                            <a:schemeClr val="tx1"/>
                          </a:solidFill>
                        </a:rPr>
                        <a:t>-attribute counts for 0,0,</a:t>
                      </a:r>
                      <a:r>
                        <a:rPr lang="en-GB" sz="2000" b="1" baseline="0" noProof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2000" baseline="0" noProof="0" dirty="0">
                          <a:solidFill>
                            <a:schemeClr val="tx1"/>
                          </a:solidFill>
                        </a:rPr>
                        <a:t>,0</a:t>
                      </a:r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endParaRPr lang="en-GB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AE1BE49E-44EB-4DFB-9683-3B0192AB2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8" y="4183899"/>
            <a:ext cx="5638095" cy="85714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99CF91C-B8AA-4B41-B136-9F88A8D04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519" y="4183899"/>
            <a:ext cx="2190476" cy="2123810"/>
          </a:xfrm>
          <a:prstGeom prst="rect">
            <a:avLst/>
          </a:prstGeom>
          <a:ln w="28575">
            <a:solidFill>
              <a:srgbClr val="F78C1E"/>
            </a:solidFill>
          </a:ln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5B3460D3-07A6-444C-B0AF-9E9E782FF441}"/>
              </a:ext>
            </a:extLst>
          </p:cNvPr>
          <p:cNvSpPr/>
          <p:nvPr/>
        </p:nvSpPr>
        <p:spPr>
          <a:xfrm>
            <a:off x="6968781" y="4302352"/>
            <a:ext cx="841365" cy="357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gekromd omlaag 11">
            <a:extLst>
              <a:ext uri="{FF2B5EF4-FFF2-40B4-BE49-F238E27FC236}">
                <a16:creationId xmlns:a16="http://schemas.microsoft.com/office/drawing/2014/main" id="{9F36FC99-5DF5-4543-A8AD-30930076B403}"/>
              </a:ext>
            </a:extLst>
          </p:cNvPr>
          <p:cNvSpPr/>
          <p:nvPr/>
        </p:nvSpPr>
        <p:spPr>
          <a:xfrm>
            <a:off x="2834931" y="3659971"/>
            <a:ext cx="2562225" cy="5239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153B402E-11E8-4F5E-AA3E-21C8EDB91C4E}"/>
              </a:ext>
            </a:extLst>
          </p:cNvPr>
          <p:cNvSpPr txBox="1"/>
          <p:nvPr/>
        </p:nvSpPr>
        <p:spPr>
          <a:xfrm>
            <a:off x="3098328" y="3235607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B3"/>
                </a:solidFill>
              </a:rPr>
              <a:t>Next code executed</a:t>
            </a:r>
            <a:endParaRPr lang="en-GB" dirty="0">
              <a:solidFill>
                <a:srgbClr val="0066B3"/>
              </a:solidFill>
            </a:endParaRPr>
          </a:p>
        </p:txBody>
      </p:sp>
      <p:sp>
        <p:nvSpPr>
          <p:cNvPr id="14" name="Pijl: gekromd links 13">
            <a:extLst>
              <a:ext uri="{FF2B5EF4-FFF2-40B4-BE49-F238E27FC236}">
                <a16:creationId xmlns:a16="http://schemas.microsoft.com/office/drawing/2014/main" id="{5185E8AC-B599-4313-BC9F-6764263B4BDA}"/>
              </a:ext>
            </a:extLst>
          </p:cNvPr>
          <p:cNvSpPr/>
          <p:nvPr/>
        </p:nvSpPr>
        <p:spPr>
          <a:xfrm>
            <a:off x="10559706" y="4302352"/>
            <a:ext cx="647348" cy="114831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151FB436-87A9-463F-B4F2-E23BDEB06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8" y="5267214"/>
            <a:ext cx="6295238" cy="809524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F10B0B19-86BC-4A46-85B9-99C848F14545}"/>
              </a:ext>
            </a:extLst>
          </p:cNvPr>
          <p:cNvSpPr/>
          <p:nvPr/>
        </p:nvSpPr>
        <p:spPr>
          <a:xfrm>
            <a:off x="8103915" y="1657350"/>
            <a:ext cx="2234369" cy="1986106"/>
          </a:xfrm>
          <a:prstGeom prst="rect">
            <a:avLst/>
          </a:prstGeom>
          <a:solidFill>
            <a:srgbClr val="B02A3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20F3C1C0-A02B-486F-918F-20AB0E625448}"/>
              </a:ext>
            </a:extLst>
          </p:cNvPr>
          <p:cNvSpPr/>
          <p:nvPr/>
        </p:nvSpPr>
        <p:spPr>
          <a:xfrm>
            <a:off x="8115788" y="2090447"/>
            <a:ext cx="20904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nl-NL" sz="3200" dirty="0">
                <a:solidFill>
                  <a:prstClr val="white"/>
                </a:solidFill>
                <a:latin typeface="Arial"/>
              </a:rPr>
              <a:t>BLUE </a:t>
            </a:r>
          </a:p>
          <a:p>
            <a:pPr algn="ctr" defTabSz="457200"/>
            <a:r>
              <a:rPr lang="nl-NL" sz="3200" dirty="0">
                <a:solidFill>
                  <a:prstClr val="white"/>
                </a:solidFill>
                <a:latin typeface="Arial"/>
              </a:rPr>
              <a:t>SQUARE</a:t>
            </a:r>
            <a:endParaRPr lang="en-GB" sz="320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78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6" grpId="0" animBg="1"/>
      <p:bldP spid="16" grpId="1" animBg="1"/>
      <p:bldP spid="17" grpId="0"/>
      <p:bldP spid="17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0E00AAC1-FB75-4C8A-9331-FD7CE8417B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188351"/>
              </p:ext>
            </p:extLst>
          </p:nvPr>
        </p:nvGraphicFramePr>
        <p:xfrm>
          <a:off x="1821905" y="4375240"/>
          <a:ext cx="2167361" cy="216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5" imgW="2882520" imgH="2882520" progId="">
                  <p:embed/>
                </p:oleObj>
              </mc:Choice>
              <mc:Fallback>
                <p:oleObj r:id="rId5" imgW="2882520" imgH="2882520" progId="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0E00AAC1-FB75-4C8A-9331-FD7CE8417B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1905" y="4375240"/>
                        <a:ext cx="2167361" cy="2167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A29ADBC9-A5D4-4FBD-AD06-452258C8C4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64692"/>
              </p:ext>
            </p:extLst>
          </p:nvPr>
        </p:nvGraphicFramePr>
        <p:xfrm>
          <a:off x="8164636" y="4375241"/>
          <a:ext cx="2167361" cy="2157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7" imgW="2882520" imgH="2869560" progId="">
                  <p:embed/>
                </p:oleObj>
              </mc:Choice>
              <mc:Fallback>
                <p:oleObj r:id="rId7" imgW="2882520" imgH="2869560" progId="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A29ADBC9-A5D4-4FBD-AD06-452258C8C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64636" y="4375241"/>
                        <a:ext cx="2167361" cy="2157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 (overruling with !important)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B802343-B775-4D2E-AC15-F12EACE2947C}"/>
              </a:ext>
            </a:extLst>
          </p:cNvPr>
          <p:cNvSpPr/>
          <p:nvPr/>
        </p:nvSpPr>
        <p:spPr>
          <a:xfrm>
            <a:off x="5477522" y="2705325"/>
            <a:ext cx="1109708" cy="509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Bird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7105935-843A-4908-B40E-652763508F86}"/>
              </a:ext>
            </a:extLst>
          </p:cNvPr>
          <p:cNvSpPr/>
          <p:nvPr/>
        </p:nvSpPr>
        <p:spPr>
          <a:xfrm>
            <a:off x="6587230" y="3809880"/>
            <a:ext cx="1109709" cy="5098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Penguin</a:t>
            </a:r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53C1F53-FDDC-4C99-ADEB-F79DA308FB3A}"/>
              </a:ext>
            </a:extLst>
          </p:cNvPr>
          <p:cNvSpPr/>
          <p:nvPr/>
        </p:nvSpPr>
        <p:spPr>
          <a:xfrm>
            <a:off x="4367814" y="3809880"/>
            <a:ext cx="1109709" cy="5098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Grouse</a:t>
            </a:r>
            <a:endParaRPr lang="en-GB" dirty="0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8ECA4FC7-D286-430F-9DD4-BC9A29C8A188}"/>
              </a:ext>
            </a:extLst>
          </p:cNvPr>
          <p:cNvSpPr/>
          <p:nvPr/>
        </p:nvSpPr>
        <p:spPr>
          <a:xfrm rot="7605998">
            <a:off x="4977047" y="3435173"/>
            <a:ext cx="536069" cy="1797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A6C3FA28-7247-4E8B-BE62-C2CC197D460F}"/>
              </a:ext>
            </a:extLst>
          </p:cNvPr>
          <p:cNvSpPr/>
          <p:nvPr/>
        </p:nvSpPr>
        <p:spPr>
          <a:xfrm rot="3600000">
            <a:off x="6531056" y="3443722"/>
            <a:ext cx="536069" cy="1797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870CBD1-55CB-442B-9285-7160AF39B542}"/>
              </a:ext>
            </a:extLst>
          </p:cNvPr>
          <p:cNvSpPr txBox="1"/>
          <p:nvPr/>
        </p:nvSpPr>
        <p:spPr>
          <a:xfrm>
            <a:off x="4367814" y="4545103"/>
            <a:ext cx="110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fly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Is brown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08D1A99-74E3-4CB3-8760-815BDACF5D6B}"/>
              </a:ext>
            </a:extLst>
          </p:cNvPr>
          <p:cNvSpPr txBox="1"/>
          <p:nvPr/>
        </p:nvSpPr>
        <p:spPr>
          <a:xfrm>
            <a:off x="6587229" y="4541573"/>
            <a:ext cx="110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swim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Has white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63E251D9-D8A1-4AD6-9A64-5232701E5265}"/>
              </a:ext>
            </a:extLst>
          </p:cNvPr>
          <p:cNvSpPr txBox="1"/>
          <p:nvPr/>
        </p:nvSpPr>
        <p:spPr>
          <a:xfrm>
            <a:off x="4367814" y="1081599"/>
            <a:ext cx="3329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Are black !important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algn="ctr"/>
            <a:r>
              <a:rPr lang="en-US" b="1" dirty="0">
                <a:solidFill>
                  <a:srgbClr val="FF66CC"/>
                </a:solidFill>
              </a:rPr>
              <a:t>Are pink</a:t>
            </a:r>
          </a:p>
          <a:p>
            <a:pPr algn="ctr"/>
            <a:r>
              <a:rPr lang="en-US" dirty="0"/>
              <a:t>Have wings</a:t>
            </a:r>
          </a:p>
          <a:p>
            <a:pPr algn="ctr"/>
            <a:r>
              <a:rPr lang="en-US" dirty="0"/>
              <a:t>Have legs </a:t>
            </a:r>
          </a:p>
          <a:p>
            <a:pPr algn="ctr"/>
            <a:r>
              <a:rPr lang="en-US" dirty="0"/>
              <a:t>Have beak </a:t>
            </a:r>
            <a:endParaRPr lang="en-GB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A2BFAEE5-BBD3-4D98-A80E-9A88E51E26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2" y="980310"/>
            <a:ext cx="4219903" cy="2813269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06023ED6-95F4-4109-A41A-4080620500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107508"/>
              </p:ext>
            </p:extLst>
          </p:nvPr>
        </p:nvGraphicFramePr>
        <p:xfrm>
          <a:off x="8175523" y="4388288"/>
          <a:ext cx="2162786" cy="2154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10" imgW="11364840" imgH="11364840" progId="">
                  <p:embed/>
                </p:oleObj>
              </mc:Choice>
              <mc:Fallback>
                <p:oleObj r:id="rId10" imgW="11364840" imgH="11364840" progId="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06023ED6-95F4-4109-A41A-4080620500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75523" y="4388288"/>
                        <a:ext cx="2162786" cy="2154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2" descr="Image result for moorhuhn">
            <a:extLst>
              <a:ext uri="{FF2B5EF4-FFF2-40B4-BE49-F238E27FC236}">
                <a16:creationId xmlns:a16="http://schemas.microsoft.com/office/drawing/2014/main" id="{AB556A8F-79C6-4900-823C-F5287F697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96" y="4380141"/>
            <a:ext cx="2162786" cy="216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05DDEE03-F74C-43D2-94CC-93F8D005163A}"/>
              </a:ext>
            </a:extLst>
          </p:cNvPr>
          <p:cNvSpPr txBox="1"/>
          <p:nvPr/>
        </p:nvSpPr>
        <p:spPr>
          <a:xfrm rot="20872283">
            <a:off x="1778932" y="1953026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REMEMBER?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432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 (overruling with !important)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B71DE79-C641-4558-9783-4368C8613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72" y="2450004"/>
            <a:ext cx="48482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2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50px </a:t>
            </a:r>
            <a:r>
              <a:rPr kumimoji="0" lang="nl-NL" altLang="nl-NL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!important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nl-NL" altLang="nl-NL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" descr="Image result for design forbidden">
            <a:extLst>
              <a:ext uri="{FF2B5EF4-FFF2-40B4-BE49-F238E27FC236}">
                <a16:creationId xmlns:a16="http://schemas.microsoft.com/office/drawing/2014/main" id="{93B62E33-672F-4C78-A9EA-3DC705A9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933" y="3342444"/>
            <a:ext cx="3248806" cy="187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056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Specificity calculation in CSS</a:t>
            </a: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108AA4A8-4938-48E3-BAC0-AB371B427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907163"/>
              </p:ext>
            </p:extLst>
          </p:nvPr>
        </p:nvGraphicFramePr>
        <p:xfrm>
          <a:off x="1645587" y="2143374"/>
          <a:ext cx="8410853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Selector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Specificity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Explanation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div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li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0,0,0,4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4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selectors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kstvak 7">
            <a:extLst>
              <a:ext uri="{FF2B5EF4-FFF2-40B4-BE49-F238E27FC236}">
                <a16:creationId xmlns:a16="http://schemas.microsoft.com/office/drawing/2014/main" id="{14534902-8EF2-45D3-A93A-82373C524690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A2A03E61-A8AC-4ECE-A4CA-D1DC80F9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153508"/>
              </p:ext>
            </p:extLst>
          </p:nvPr>
        </p:nvGraphicFramePr>
        <p:xfrm>
          <a:off x="1645587" y="2143374"/>
          <a:ext cx="8410853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Selector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Specificity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Explanation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div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li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0,0,0,4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4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selectors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div.class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class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, 3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selectors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F170C152-3A57-4FE5-AC96-F4084112C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138168"/>
              </p:ext>
            </p:extLst>
          </p:nvPr>
        </p:nvGraphicFramePr>
        <p:xfrm>
          <a:off x="1645587" y="2143374"/>
          <a:ext cx="8410853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Selector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Specificity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Explanation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div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li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0,0,0,4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4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selectors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div.class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class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, 3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selectors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a:hoover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pseudo class , 1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0D88A8DA-7701-44E3-8DFB-780F467DC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672845"/>
              </p:ext>
            </p:extLst>
          </p:nvPr>
        </p:nvGraphicFramePr>
        <p:xfrm>
          <a:off x="1645586" y="2149149"/>
          <a:ext cx="8410853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Selector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Specificity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Explanation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div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li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0,0,0,4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4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selectors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div.class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class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, 3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selectors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a:hoover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pseudo class , 1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a.class:hoover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class , 1 pseudo class , 1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B76F8721-06E5-44E7-B203-50070F3E4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677258"/>
              </p:ext>
            </p:extLst>
          </p:nvPr>
        </p:nvGraphicFramePr>
        <p:xfrm>
          <a:off x="1645586" y="2154924"/>
          <a:ext cx="8410853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Selector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Specificity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Explanation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div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li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0,0,0,4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4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selectors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div.class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class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, 3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selectors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a:hoover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pseudo class , 1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a.class:hoover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class , 1 pseudo class , 1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p.first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class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, 1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1B6CB99C-0F2B-4C04-B6E4-640D93856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91325"/>
              </p:ext>
            </p:extLst>
          </p:nvPr>
        </p:nvGraphicFramePr>
        <p:xfrm>
          <a:off x="1645586" y="2154924"/>
          <a:ext cx="8410853" cy="2595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6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6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Selector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Specificity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Explanation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div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aseline="0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baseline="0" noProof="0" dirty="0">
                          <a:solidFill>
                            <a:schemeClr val="tx1"/>
                          </a:solidFill>
                        </a:rPr>
                        <a:t> li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0,0,0,4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4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selectors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div.class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ul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0,0,1,3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class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, 3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selectors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a:hoover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pseudo class , 1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a.class:hoover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class , 1 pseudo class , 1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p.first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0,0,1,1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class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, 1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p.first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0,1,1,1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r>
                        <a:rPr lang="nl-NL" noProof="0" dirty="0">
                          <a:solidFill>
                            <a:schemeClr val="tx1"/>
                          </a:solidFill>
                        </a:rPr>
                        <a:t>, 1 class, 1 element </a:t>
                      </a:r>
                      <a:r>
                        <a:rPr lang="nl-NL" noProof="0" dirty="0" err="1">
                          <a:solidFill>
                            <a:schemeClr val="tx1"/>
                          </a:solidFill>
                        </a:rPr>
                        <a:t>selector</a:t>
                      </a:r>
                      <a:endParaRPr lang="nl-NL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2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FC63A-B6BE-498E-B740-9594FF3D888A}"/>
              </a:ext>
            </a:extLst>
          </p:cNvPr>
          <p:cNvSpPr txBox="1">
            <a:spLocks/>
          </p:cNvSpPr>
          <p:nvPr/>
        </p:nvSpPr>
        <p:spPr>
          <a:xfrm>
            <a:off x="646079" y="960140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rgbClr val="0070C0"/>
                </a:solidFill>
                <a:latin typeface="Arial Narrow" panose="020B0606020202030204" pitchFamily="34" charset="0"/>
              </a:rPr>
              <a:t>Fixed content with scaling background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92FDAD7-EA30-42C7-BAD8-22F5D2BD237B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Using Margin auto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A8B23105-E0AC-409F-96B2-8D9138454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2015994"/>
            <a:ext cx="9366362" cy="4685663"/>
          </a:xfrm>
          <a:prstGeom prst="rect">
            <a:avLst/>
          </a:prstGeom>
        </p:spPr>
      </p:pic>
      <p:sp>
        <p:nvSpPr>
          <p:cNvPr id="26" name="Rechthoek 25">
            <a:extLst>
              <a:ext uri="{FF2B5EF4-FFF2-40B4-BE49-F238E27FC236}">
                <a16:creationId xmlns:a16="http://schemas.microsoft.com/office/drawing/2014/main" id="{E7574E5D-FDF6-41F2-BCBA-56EEC3ECF275}"/>
              </a:ext>
            </a:extLst>
          </p:cNvPr>
          <p:cNvSpPr/>
          <p:nvPr/>
        </p:nvSpPr>
        <p:spPr>
          <a:xfrm>
            <a:off x="1559496" y="2035813"/>
            <a:ext cx="2304256" cy="3913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00A48E39-D828-4EA9-85A4-2E7C3C3E1547}"/>
              </a:ext>
            </a:extLst>
          </p:cNvPr>
          <p:cNvSpPr/>
          <p:nvPr/>
        </p:nvSpPr>
        <p:spPr>
          <a:xfrm>
            <a:off x="8621602" y="2045584"/>
            <a:ext cx="2304256" cy="3913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176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92FDAD7-EA30-42C7-BAD8-22F5D2BD237B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Setup centering with fixed content size [the idea]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4E886D0-B382-4DA5-9939-7F70B558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57" y="2543285"/>
            <a:ext cx="8714286" cy="1771429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C1C9D92-0374-40C4-B97F-E41C4046955C}"/>
              </a:ext>
            </a:extLst>
          </p:cNvPr>
          <p:cNvSpPr txBox="1"/>
          <p:nvPr/>
        </p:nvSpPr>
        <p:spPr>
          <a:xfrm>
            <a:off x="794622" y="2033626"/>
            <a:ext cx="175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LEFT (auto scale)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98EE9483-CAEC-4203-841B-228922112927}"/>
              </a:ext>
            </a:extLst>
          </p:cNvPr>
          <p:cNvSpPr txBox="1"/>
          <p:nvPr/>
        </p:nvSpPr>
        <p:spPr>
          <a:xfrm>
            <a:off x="9619357" y="2020186"/>
            <a:ext cx="191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RIGHT (auto scale)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869BE4B6-94F5-49DA-B09B-ACBCCD73384C}"/>
              </a:ext>
            </a:extLst>
          </p:cNvPr>
          <p:cNvSpPr/>
          <p:nvPr/>
        </p:nvSpPr>
        <p:spPr>
          <a:xfrm>
            <a:off x="797442" y="1637414"/>
            <a:ext cx="174740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7D498A0-9F4B-4774-9482-D10D96B0146C}"/>
              </a:ext>
            </a:extLst>
          </p:cNvPr>
          <p:cNvSpPr/>
          <p:nvPr/>
        </p:nvSpPr>
        <p:spPr>
          <a:xfrm rot="10800000">
            <a:off x="9619357" y="1650854"/>
            <a:ext cx="174740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jl: links/rechts 8">
            <a:extLst>
              <a:ext uri="{FF2B5EF4-FFF2-40B4-BE49-F238E27FC236}">
                <a16:creationId xmlns:a16="http://schemas.microsoft.com/office/drawing/2014/main" id="{EC9A6255-06A9-427D-AF4E-9D8FA4359581}"/>
              </a:ext>
            </a:extLst>
          </p:cNvPr>
          <p:cNvSpPr/>
          <p:nvPr/>
        </p:nvSpPr>
        <p:spPr>
          <a:xfrm>
            <a:off x="2544847" y="1650854"/>
            <a:ext cx="7074509" cy="369332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91EB90D-C5F9-4CAB-828B-7E870A539E18}"/>
              </a:ext>
            </a:extLst>
          </p:cNvPr>
          <p:cNvSpPr txBox="1"/>
          <p:nvPr/>
        </p:nvSpPr>
        <p:spPr>
          <a:xfrm>
            <a:off x="5276111" y="2007483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Fixed content xx pixels 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44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92FDAD7-EA30-42C7-BAD8-22F5D2BD237B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Setup centering with fixed content size [background setup]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9B34EAA-1A1E-4DB0-8AB2-24F1BF564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572" y="1204536"/>
            <a:ext cx="10076190" cy="178095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A76F8DD0-D7DB-467F-AE6D-0EAD258A4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195" y="3177630"/>
            <a:ext cx="5251567" cy="3178721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0A5F7142-ED9A-4918-9D6F-C83884528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72" y="3205097"/>
            <a:ext cx="2550917" cy="1435397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524DC87F-8E78-47CE-9403-C605B7686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21" y="4810200"/>
            <a:ext cx="1573618" cy="1573618"/>
          </a:xfrm>
          <a:prstGeom prst="rect">
            <a:avLst/>
          </a:prstGeom>
        </p:spPr>
      </p:pic>
      <p:sp>
        <p:nvSpPr>
          <p:cNvPr id="20" name="Pijl: rechts 19">
            <a:extLst>
              <a:ext uri="{FF2B5EF4-FFF2-40B4-BE49-F238E27FC236}">
                <a16:creationId xmlns:a16="http://schemas.microsoft.com/office/drawing/2014/main" id="{055EF515-7D21-45E3-9424-C4D2B86D0117}"/>
              </a:ext>
            </a:extLst>
          </p:cNvPr>
          <p:cNvSpPr/>
          <p:nvPr/>
        </p:nvSpPr>
        <p:spPr>
          <a:xfrm>
            <a:off x="4408266" y="3205097"/>
            <a:ext cx="1329070" cy="3178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COMBINE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99956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59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92FDAD7-EA30-42C7-BAD8-22F5D2BD237B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How its was done in the stone age (HTML 4.X)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39F95A61-2391-4356-95B7-97C8854E3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14" y="934191"/>
            <a:ext cx="6200000" cy="592380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F503044-1F99-4B16-93AD-A28B9679E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452" y="1360968"/>
            <a:ext cx="6161673" cy="125253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Pijl: rechts 1">
            <a:extLst>
              <a:ext uri="{FF2B5EF4-FFF2-40B4-BE49-F238E27FC236}">
                <a16:creationId xmlns:a16="http://schemas.microsoft.com/office/drawing/2014/main" id="{D7EA521F-CF93-4450-ADDC-E7BA675AA7A4}"/>
              </a:ext>
            </a:extLst>
          </p:cNvPr>
          <p:cNvSpPr/>
          <p:nvPr/>
        </p:nvSpPr>
        <p:spPr>
          <a:xfrm rot="18719573">
            <a:off x="6140290" y="2978276"/>
            <a:ext cx="606056" cy="472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6A7320D-D784-469D-82C8-52EA587EABC2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1D55A13-0384-45F5-A654-55633971FD07}"/>
              </a:ext>
            </a:extLst>
          </p:cNvPr>
          <p:cNvSpPr/>
          <p:nvPr/>
        </p:nvSpPr>
        <p:spPr>
          <a:xfrm>
            <a:off x="1435395" y="5613990"/>
            <a:ext cx="5389419" cy="74236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84631C3-4F49-4B8C-96BB-396FEBD59301}"/>
              </a:ext>
            </a:extLst>
          </p:cNvPr>
          <p:cNvSpPr/>
          <p:nvPr/>
        </p:nvSpPr>
        <p:spPr>
          <a:xfrm>
            <a:off x="1435395" y="2254102"/>
            <a:ext cx="5389419" cy="410225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12728401-20FF-4F75-8BEE-E1B3126F3E24}"/>
              </a:ext>
            </a:extLst>
          </p:cNvPr>
          <p:cNvSpPr/>
          <p:nvPr/>
        </p:nvSpPr>
        <p:spPr>
          <a:xfrm>
            <a:off x="1435395" y="1488558"/>
            <a:ext cx="5389419" cy="486779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kstballon: ovaal 15">
            <a:extLst>
              <a:ext uri="{FF2B5EF4-FFF2-40B4-BE49-F238E27FC236}">
                <a16:creationId xmlns:a16="http://schemas.microsoft.com/office/drawing/2014/main" id="{69C716C3-385A-4D77-A4CE-14CF1D25D57B}"/>
              </a:ext>
            </a:extLst>
          </p:cNvPr>
          <p:cNvSpPr/>
          <p:nvPr/>
        </p:nvSpPr>
        <p:spPr>
          <a:xfrm>
            <a:off x="5737336" y="1222744"/>
            <a:ext cx="5829850" cy="3189768"/>
          </a:xfrm>
          <a:prstGeom prst="wedgeEllipseCallou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27068AE-3E46-4AB1-A49D-B81DCCB1E6BB}"/>
              </a:ext>
            </a:extLst>
          </p:cNvPr>
          <p:cNvSpPr/>
          <p:nvPr/>
        </p:nvSpPr>
        <p:spPr>
          <a:xfrm>
            <a:off x="1103911" y="1038034"/>
            <a:ext cx="568104" cy="535584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2DB69504-F3BB-44E0-B5BE-FC815DF997E1}"/>
              </a:ext>
            </a:extLst>
          </p:cNvPr>
          <p:cNvSpPr/>
          <p:nvPr/>
        </p:nvSpPr>
        <p:spPr>
          <a:xfrm>
            <a:off x="1559688" y="1282078"/>
            <a:ext cx="568104" cy="535584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65A49697-0FD2-48F2-A84E-0FBA30CB10DE}"/>
              </a:ext>
            </a:extLst>
          </p:cNvPr>
          <p:cNvSpPr/>
          <p:nvPr/>
        </p:nvSpPr>
        <p:spPr>
          <a:xfrm>
            <a:off x="1672015" y="1817662"/>
            <a:ext cx="568104" cy="535584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58424819-C31B-4496-8E83-A9867B8E8400}"/>
              </a:ext>
            </a:extLst>
          </p:cNvPr>
          <p:cNvSpPr/>
          <p:nvPr/>
        </p:nvSpPr>
        <p:spPr>
          <a:xfrm>
            <a:off x="1536368" y="2085454"/>
            <a:ext cx="568104" cy="535584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46DE1996-78E6-4D1F-92F0-04A13310A080}"/>
              </a:ext>
            </a:extLst>
          </p:cNvPr>
          <p:cNvSpPr/>
          <p:nvPr/>
        </p:nvSpPr>
        <p:spPr>
          <a:xfrm>
            <a:off x="1662212" y="5117299"/>
            <a:ext cx="568104" cy="535584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5AD72956-467F-4B32-A56F-489F141D3F6A}"/>
              </a:ext>
            </a:extLst>
          </p:cNvPr>
          <p:cNvSpPr/>
          <p:nvPr/>
        </p:nvSpPr>
        <p:spPr>
          <a:xfrm>
            <a:off x="1559688" y="5452065"/>
            <a:ext cx="568104" cy="535584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b="1" dirty="0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87A12ED0-64DF-46C9-B106-E15CD3D911B8}"/>
              </a:ext>
            </a:extLst>
          </p:cNvPr>
          <p:cNvSpPr/>
          <p:nvPr/>
        </p:nvSpPr>
        <p:spPr>
          <a:xfrm>
            <a:off x="1662212" y="5884474"/>
            <a:ext cx="568104" cy="535584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7241F76-5C7E-4F57-8BCF-79A81B3146A0}"/>
              </a:ext>
            </a:extLst>
          </p:cNvPr>
          <p:cNvSpPr/>
          <p:nvPr/>
        </p:nvSpPr>
        <p:spPr>
          <a:xfrm>
            <a:off x="1168408" y="6209446"/>
            <a:ext cx="568104" cy="535584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25D1EB6E-52CB-4469-8797-129984DD15C1}"/>
              </a:ext>
            </a:extLst>
          </p:cNvPr>
          <p:cNvSpPr/>
          <p:nvPr/>
        </p:nvSpPr>
        <p:spPr>
          <a:xfrm>
            <a:off x="6800474" y="1663466"/>
            <a:ext cx="385515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dirty="0"/>
              <a:t>&lt;div&gt; &lt;/div&gt; </a:t>
            </a:r>
            <a:r>
              <a:rPr lang="en-GB" sz="3600" b="1" dirty="0"/>
              <a:t>here,</a:t>
            </a:r>
            <a:r>
              <a:rPr lang="en-GB" sz="3600" dirty="0"/>
              <a:t> </a:t>
            </a:r>
          </a:p>
          <a:p>
            <a:pPr algn="ctr"/>
            <a:r>
              <a:rPr lang="en-GB" sz="3600" dirty="0"/>
              <a:t>&lt;div&gt; &lt;/div&gt; </a:t>
            </a:r>
            <a:r>
              <a:rPr lang="en-GB" sz="3600" b="1" dirty="0"/>
              <a:t>there,</a:t>
            </a:r>
            <a:r>
              <a:rPr lang="en-GB" sz="3600" dirty="0"/>
              <a:t> </a:t>
            </a:r>
          </a:p>
          <a:p>
            <a:pPr algn="ctr"/>
            <a:r>
              <a:rPr lang="en-GB" sz="3600" b="1" dirty="0"/>
              <a:t>and everywhere </a:t>
            </a:r>
          </a:p>
          <a:p>
            <a:pPr algn="ctr"/>
            <a:r>
              <a:rPr lang="en-GB" sz="3600" dirty="0"/>
              <a:t>&lt;div&gt; &lt;/div&gt;</a:t>
            </a:r>
            <a:endParaRPr lang="en-GB" sz="3600" b="1" dirty="0"/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40E019C5-F36B-4933-90B8-E4367E660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760" y="1203813"/>
            <a:ext cx="3466667" cy="4771429"/>
          </a:xfrm>
          <a:prstGeom prst="rect">
            <a:avLst/>
          </a:prstGeom>
        </p:spPr>
      </p:pic>
      <p:sp>
        <p:nvSpPr>
          <p:cNvPr id="27" name="Pijl: rechts 26">
            <a:extLst>
              <a:ext uri="{FF2B5EF4-FFF2-40B4-BE49-F238E27FC236}">
                <a16:creationId xmlns:a16="http://schemas.microsoft.com/office/drawing/2014/main" id="{78A121D9-5E90-467F-8B20-2E1DEC59CEC7}"/>
              </a:ext>
            </a:extLst>
          </p:cNvPr>
          <p:cNvSpPr/>
          <p:nvPr/>
        </p:nvSpPr>
        <p:spPr>
          <a:xfrm>
            <a:off x="4051004" y="1222744"/>
            <a:ext cx="3498755" cy="193765"/>
          </a:xfrm>
          <a:prstGeom prst="rightArrow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Pijl: rechts 27">
            <a:extLst>
              <a:ext uri="{FF2B5EF4-FFF2-40B4-BE49-F238E27FC236}">
                <a16:creationId xmlns:a16="http://schemas.microsoft.com/office/drawing/2014/main" id="{71BC1C67-25F6-4A62-99FE-CE5228AAA9C3}"/>
              </a:ext>
            </a:extLst>
          </p:cNvPr>
          <p:cNvSpPr/>
          <p:nvPr/>
        </p:nvSpPr>
        <p:spPr>
          <a:xfrm rot="574275">
            <a:off x="4342414" y="1878002"/>
            <a:ext cx="3242930" cy="212651"/>
          </a:xfrm>
          <a:prstGeom prst="rightArrow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E534F220-30D9-44FE-BC4A-F5D67C6AA7F9}"/>
              </a:ext>
            </a:extLst>
          </p:cNvPr>
          <p:cNvSpPr/>
          <p:nvPr/>
        </p:nvSpPr>
        <p:spPr>
          <a:xfrm rot="1018617">
            <a:off x="4474535" y="2864807"/>
            <a:ext cx="3242930" cy="212651"/>
          </a:xfrm>
          <a:prstGeom prst="rightArrow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ijl: rechts 29">
            <a:extLst>
              <a:ext uri="{FF2B5EF4-FFF2-40B4-BE49-F238E27FC236}">
                <a16:creationId xmlns:a16="http://schemas.microsoft.com/office/drawing/2014/main" id="{74D84D8F-8798-4967-9AF3-9853BED4B49F}"/>
              </a:ext>
            </a:extLst>
          </p:cNvPr>
          <p:cNvSpPr/>
          <p:nvPr/>
        </p:nvSpPr>
        <p:spPr>
          <a:xfrm rot="20984377">
            <a:off x="4474535" y="5282107"/>
            <a:ext cx="3242930" cy="212651"/>
          </a:xfrm>
          <a:prstGeom prst="rightArrow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94471631-01BB-4C9E-A4DC-06AE8C33A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760" y="1203813"/>
            <a:ext cx="3466667" cy="4771429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A4CE8C86-A88B-4AAB-817E-87E9427EF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718" y="4412466"/>
            <a:ext cx="4838095" cy="230251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3" name="Pijl: links 32">
            <a:extLst>
              <a:ext uri="{FF2B5EF4-FFF2-40B4-BE49-F238E27FC236}">
                <a16:creationId xmlns:a16="http://schemas.microsoft.com/office/drawing/2014/main" id="{26F9DC27-9CDC-4F90-9D1D-6C121D88720C}"/>
              </a:ext>
            </a:extLst>
          </p:cNvPr>
          <p:cNvSpPr/>
          <p:nvPr/>
        </p:nvSpPr>
        <p:spPr>
          <a:xfrm>
            <a:off x="5986741" y="2141676"/>
            <a:ext cx="1437574" cy="46058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2" descr="Image result for design forbidden">
            <a:extLst>
              <a:ext uri="{FF2B5EF4-FFF2-40B4-BE49-F238E27FC236}">
                <a16:creationId xmlns:a16="http://schemas.microsoft.com/office/drawing/2014/main" id="{6F421E32-0D06-454F-A34E-CCF28D0CA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564" y="3259141"/>
            <a:ext cx="5684939" cy="327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kstballon: ovaal 34">
            <a:extLst>
              <a:ext uri="{FF2B5EF4-FFF2-40B4-BE49-F238E27FC236}">
                <a16:creationId xmlns:a16="http://schemas.microsoft.com/office/drawing/2014/main" id="{A71A56AF-5AA1-4AB5-ADE0-048A6DCB36FE}"/>
              </a:ext>
            </a:extLst>
          </p:cNvPr>
          <p:cNvSpPr/>
          <p:nvPr/>
        </p:nvSpPr>
        <p:spPr>
          <a:xfrm>
            <a:off x="5737336" y="1222744"/>
            <a:ext cx="5829850" cy="3189768"/>
          </a:xfrm>
          <a:prstGeom prst="wedgeEllipseCallou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AC00ABAC-283E-4D5A-BF48-163766047043}"/>
              </a:ext>
            </a:extLst>
          </p:cNvPr>
          <p:cNvSpPr/>
          <p:nvPr/>
        </p:nvSpPr>
        <p:spPr>
          <a:xfrm>
            <a:off x="6800474" y="1396406"/>
            <a:ext cx="3855158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dirty="0"/>
              <a:t>&lt;div&gt; &lt;/div&gt; </a:t>
            </a:r>
            <a:r>
              <a:rPr lang="en-GB" sz="3600" b="1" dirty="0"/>
              <a:t>here,</a:t>
            </a:r>
            <a:r>
              <a:rPr lang="en-GB" sz="3600" dirty="0"/>
              <a:t> </a:t>
            </a:r>
          </a:p>
          <a:p>
            <a:pPr algn="ctr"/>
            <a:r>
              <a:rPr lang="en-GB" sz="3600" dirty="0"/>
              <a:t>&lt;div&gt; &lt;/div&gt; </a:t>
            </a:r>
            <a:r>
              <a:rPr lang="en-GB" sz="3600" b="1" dirty="0"/>
              <a:t>there,</a:t>
            </a:r>
            <a:r>
              <a:rPr lang="en-GB" sz="3600" dirty="0"/>
              <a:t> </a:t>
            </a:r>
          </a:p>
          <a:p>
            <a:pPr algn="ctr"/>
            <a:r>
              <a:rPr lang="en-GB" sz="3600" b="1" dirty="0"/>
              <a:t>and everywhere </a:t>
            </a:r>
          </a:p>
          <a:p>
            <a:pPr algn="ctr"/>
            <a:r>
              <a:rPr lang="en-GB" sz="3600" dirty="0"/>
              <a:t>&lt;div&gt; &lt;/div&gt; 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</a:rPr>
              <a:t>is forbidden</a:t>
            </a:r>
            <a:endParaRPr lang="en-GB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2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5" grpId="0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EEE67E-655D-47B1-8106-A1475666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815960"/>
            <a:ext cx="7358274" cy="49055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95DFC25-635E-474D-949B-AC3EFB7B3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200" y="1815960"/>
            <a:ext cx="7358274" cy="490551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02D5E43-9F56-4733-B0D5-F517FEC95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616" y="1822726"/>
            <a:ext cx="7358274" cy="490551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6B458A9-0DC9-4EF3-A349-5EEF1D452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782" y="1813101"/>
            <a:ext cx="7358274" cy="490551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FD723F3-D2FC-4F26-B0DA-1E0E34957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616" y="1806335"/>
            <a:ext cx="7358274" cy="49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0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20C97AD-84EB-46B0-86BC-8769E20E2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431" y="2023058"/>
            <a:ext cx="4838095" cy="3428571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60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92FDAD7-EA30-42C7-BAD8-22F5D2BD237B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Think smart and meaningful!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2D29489B-027E-43D8-9729-9A2A9F505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8" y="1780201"/>
            <a:ext cx="5761905" cy="391428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A189294-2C75-481A-B3F3-2C3815802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718" y="4412466"/>
            <a:ext cx="4838095" cy="230251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4" name="Pijl: links 3">
            <a:extLst>
              <a:ext uri="{FF2B5EF4-FFF2-40B4-BE49-F238E27FC236}">
                <a16:creationId xmlns:a16="http://schemas.microsoft.com/office/drawing/2014/main" id="{D36EE06D-C7D1-45B1-8F61-D40F7BE4759B}"/>
              </a:ext>
            </a:extLst>
          </p:cNvPr>
          <p:cNvSpPr/>
          <p:nvPr/>
        </p:nvSpPr>
        <p:spPr>
          <a:xfrm rot="20051816">
            <a:off x="5771567" y="4040371"/>
            <a:ext cx="1860697" cy="4253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5B9CA33B-B382-48C0-9C45-B9F73E2CBE2B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3B875B2C-CC4C-47A9-AB44-949DEACCDB42}"/>
              </a:ext>
            </a:extLst>
          </p:cNvPr>
          <p:cNvSpPr/>
          <p:nvPr/>
        </p:nvSpPr>
        <p:spPr>
          <a:xfrm>
            <a:off x="7450721" y="3306417"/>
            <a:ext cx="2660841" cy="649203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CAE194D-553C-49E1-BB9B-C7EE55442D39}"/>
              </a:ext>
            </a:extLst>
          </p:cNvPr>
          <p:cNvSpPr/>
          <p:nvPr/>
        </p:nvSpPr>
        <p:spPr>
          <a:xfrm>
            <a:off x="1168408" y="1555391"/>
            <a:ext cx="894308" cy="649203"/>
          </a:xfrm>
          <a:prstGeom prst="ellipse">
            <a:avLst/>
          </a:prstGeom>
          <a:noFill/>
          <a:ln w="76200">
            <a:solidFill>
              <a:srgbClr val="F78C1E">
                <a:alpha val="50196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D5E0791-2E18-4B40-A915-6B72B00C722F}"/>
              </a:ext>
            </a:extLst>
          </p:cNvPr>
          <p:cNvSpPr txBox="1"/>
          <p:nvPr/>
        </p:nvSpPr>
        <p:spPr>
          <a:xfrm>
            <a:off x="1615562" y="4412466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50 px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601EEE7-8695-4C8C-87AF-C4B84E9B87AB}"/>
              </a:ext>
            </a:extLst>
          </p:cNvPr>
          <p:cNvSpPr txBox="1"/>
          <p:nvPr/>
        </p:nvSpPr>
        <p:spPr>
          <a:xfrm>
            <a:off x="927360" y="4821942"/>
            <a:ext cx="61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CE30160-1730-4E35-89D2-93FF78B97794}"/>
              </a:ext>
            </a:extLst>
          </p:cNvPr>
          <p:cNvSpPr txBox="1"/>
          <p:nvPr/>
        </p:nvSpPr>
        <p:spPr>
          <a:xfrm>
            <a:off x="4702175" y="4781798"/>
            <a:ext cx="61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15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6" grpId="0"/>
      <p:bldP spid="13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61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92FDAD7-EA30-42C7-BAD8-22F5D2BD237B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&lt;div&gt; VS meaningful!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A152E4A-53AB-4F13-9BB7-8C8F3ED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14" y="934191"/>
            <a:ext cx="6200000" cy="5923809"/>
          </a:xfrm>
          <a:prstGeom prst="rect">
            <a:avLst/>
          </a:prstGeom>
        </p:spPr>
      </p:pic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9135840E-47A8-4C4F-B793-61387A4728FF}"/>
              </a:ext>
            </a:extLst>
          </p:cNvPr>
          <p:cNvSpPr/>
          <p:nvPr/>
        </p:nvSpPr>
        <p:spPr>
          <a:xfrm>
            <a:off x="4544775" y="1052623"/>
            <a:ext cx="2094614" cy="5668853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9E10B28E-0C24-45F1-A5C0-C8F5E30C3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241" y="1569392"/>
            <a:ext cx="5761905" cy="3914286"/>
          </a:xfrm>
          <a:prstGeom prst="rect">
            <a:avLst/>
          </a:prstGeom>
        </p:spPr>
      </p:pic>
      <p:sp>
        <p:nvSpPr>
          <p:cNvPr id="12" name="Pijl: rechts 11">
            <a:extLst>
              <a:ext uri="{FF2B5EF4-FFF2-40B4-BE49-F238E27FC236}">
                <a16:creationId xmlns:a16="http://schemas.microsoft.com/office/drawing/2014/main" id="{9F80D3AE-675A-4972-9569-B00C611E64B6}"/>
              </a:ext>
            </a:extLst>
          </p:cNvPr>
          <p:cNvSpPr/>
          <p:nvPr/>
        </p:nvSpPr>
        <p:spPr>
          <a:xfrm>
            <a:off x="5141487" y="3066535"/>
            <a:ext cx="656848" cy="861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B30D4081-BF70-492F-9136-128B754367A8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57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9E2086D4-573D-4B0F-8AF5-ADF89FF6B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18" y="1052622"/>
            <a:ext cx="3121861" cy="5668853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62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92FDAD7-EA30-42C7-BAD8-22F5D2BD237B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&lt;div&gt; VS meaningful!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9135840E-47A8-4C4F-B793-61387A4728FF}"/>
              </a:ext>
            </a:extLst>
          </p:cNvPr>
          <p:cNvSpPr/>
          <p:nvPr/>
        </p:nvSpPr>
        <p:spPr>
          <a:xfrm>
            <a:off x="4544775" y="1052623"/>
            <a:ext cx="2094614" cy="5668853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9F80D3AE-675A-4972-9569-B00C611E64B6}"/>
              </a:ext>
            </a:extLst>
          </p:cNvPr>
          <p:cNvSpPr/>
          <p:nvPr/>
        </p:nvSpPr>
        <p:spPr>
          <a:xfrm>
            <a:off x="5141487" y="3066535"/>
            <a:ext cx="656848" cy="861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513F12E-7109-4E6B-832D-1800AAA3F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569" y="1719476"/>
            <a:ext cx="3752381" cy="3419048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03BE97AA-181B-4B39-A251-821B6F696F0C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935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63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792FDAD7-EA30-42C7-BAD8-22F5D2BD237B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11023592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Meaningful code, is code that make sense and is readable for an outsider!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9F80D3AE-675A-4972-9569-B00C611E64B6}"/>
              </a:ext>
            </a:extLst>
          </p:cNvPr>
          <p:cNvSpPr/>
          <p:nvPr/>
        </p:nvSpPr>
        <p:spPr>
          <a:xfrm>
            <a:off x="5898589" y="3066535"/>
            <a:ext cx="656848" cy="861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B9A595B-9509-4CA6-88E2-9E827F78F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87" y="2345898"/>
            <a:ext cx="4838095" cy="230251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6609447-CBC3-4029-9E7D-BA9E0CEE7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402" y="2345898"/>
            <a:ext cx="4838095" cy="230251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18BB4E66-473F-4AD8-A0CB-7A1F63A047A9}"/>
              </a:ext>
            </a:extLst>
          </p:cNvPr>
          <p:cNvSpPr txBox="1"/>
          <p:nvPr/>
        </p:nvSpPr>
        <p:spPr>
          <a:xfrm>
            <a:off x="753987" y="1244009"/>
            <a:ext cx="10854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SPOT THE DIFFERENCE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915783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8A2F3EE-B2FE-461A-96EA-C6CED09B935C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64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308BDCE-4611-4C2C-B658-8989DA234E6E}"/>
              </a:ext>
            </a:extLst>
          </p:cNvPr>
          <p:cNvSpPr/>
          <p:nvPr/>
        </p:nvSpPr>
        <p:spPr>
          <a:xfrm>
            <a:off x="1168408" y="1297226"/>
            <a:ext cx="855212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Box model [margin, borders and Padding]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Trouble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Vertical margin collapse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id &amp;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Element selecting [comma, space, bigger sign, plus, tilde (wave), no space]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Hulk and Pink panther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Pseudo class [link, visited, hover, active]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Pseudo class [nth-child -&gt; odd, even, </a:t>
            </a:r>
            <a:r>
              <a:rPr lang="en-GB" sz="2000" dirty="0" err="1"/>
              <a:t>xn+y</a:t>
            </a:r>
            <a:r>
              <a:rPr lang="en-GB" sz="2000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Specificity calculations [id, class, (pseudo)-elements]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!important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Fixed content with a scalable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Meaningful programming</a:t>
            </a:r>
          </a:p>
          <a:p>
            <a:endParaRPr lang="en-GB" sz="2000" dirty="0"/>
          </a:p>
        </p:txBody>
      </p:sp>
      <p:pic>
        <p:nvPicPr>
          <p:cNvPr id="6" name="Picture 2" descr="Light Trails on Highway at Night">
            <a:extLst>
              <a:ext uri="{FF2B5EF4-FFF2-40B4-BE49-F238E27FC236}">
                <a16:creationId xmlns:a16="http://schemas.microsoft.com/office/drawing/2014/main" id="{12C5004A-2101-4569-86C2-2154295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40" y="0"/>
            <a:ext cx="1460360" cy="8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3FC7A7C-5C35-487E-9FF9-3D1BC9A89344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Resume lecture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571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F72D15E-0983-4EB5-8815-80AB9071EA70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65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8244FC-C176-4C2D-9657-E3226AFE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640" y="0"/>
            <a:ext cx="1460360" cy="896914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75C29494-6DAA-4D91-AE3D-C2578EA5AD63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Next week…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B84E27C-D1EC-493C-83F8-F974165474B6}"/>
              </a:ext>
            </a:extLst>
          </p:cNvPr>
          <p:cNvSpPr/>
          <p:nvPr/>
        </p:nvSpPr>
        <p:spPr>
          <a:xfrm>
            <a:off x="1002890" y="1227494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Float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Basic layouts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Resolution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Position [static, absolute, relative and fixed]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Media queries [pc, mobile and tablet]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z-index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Flexbox</a:t>
            </a:r>
          </a:p>
        </p:txBody>
      </p:sp>
    </p:spTree>
    <p:extLst>
      <p:ext uri="{BB962C8B-B14F-4D97-AF65-F5344CB8AC3E}">
        <p14:creationId xmlns:p14="http://schemas.microsoft.com/office/powerpoint/2010/main" val="3782225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DF5AB39-F147-4789-9DA0-637DD716B133}"/>
              </a:ext>
            </a:extLst>
          </p:cNvPr>
          <p:cNvSpPr/>
          <p:nvPr/>
        </p:nvSpPr>
        <p:spPr>
          <a:xfrm>
            <a:off x="3332960" y="2679665"/>
            <a:ext cx="2879835" cy="16816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4593021C-F389-4840-A187-B0C9A2CAEDE1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4DC27-A426-4FC3-9A89-4945263473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6B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66B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22" name="Picture 2" descr="Under Construction Signage on Laptop Keyboard">
            <a:extLst>
              <a:ext uri="{FF2B5EF4-FFF2-40B4-BE49-F238E27FC236}">
                <a16:creationId xmlns:a16="http://schemas.microsoft.com/office/drawing/2014/main" id="{ED0B053B-D139-4257-BC9A-3B25A228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115" y="0"/>
            <a:ext cx="1327275" cy="9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14B9591-9527-4F5C-A9B5-236A93AF84DC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Assignment lecture 5.7</a:t>
            </a:r>
          </a:p>
        </p:txBody>
      </p:sp>
      <p:pic>
        <p:nvPicPr>
          <p:cNvPr id="12" name="Picture 2" descr="http://hulterbulter.files.wordpress.com/2011/04/running-symbol.png">
            <a:extLst>
              <a:ext uri="{FF2B5EF4-FFF2-40B4-BE49-F238E27FC236}">
                <a16:creationId xmlns:a16="http://schemas.microsoft.com/office/drawing/2014/main" id="{284D5A10-766F-49BD-8616-35F2755B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251" y="1002758"/>
            <a:ext cx="888033" cy="8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F0BF6A41-8899-4B5B-892D-E3D79363474B}"/>
              </a:ext>
            </a:extLst>
          </p:cNvPr>
          <p:cNvSpPr txBox="1">
            <a:spLocks/>
          </p:cNvSpPr>
          <p:nvPr/>
        </p:nvSpPr>
        <p:spPr>
          <a:xfrm>
            <a:off x="11155251" y="1817802"/>
            <a:ext cx="936104" cy="32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/>
              <a:t>10 min</a:t>
            </a:r>
          </a:p>
        </p:txBody>
      </p:sp>
      <p:sp>
        <p:nvSpPr>
          <p:cNvPr id="14" name="Rechthoek 1">
            <a:extLst>
              <a:ext uri="{FF2B5EF4-FFF2-40B4-BE49-F238E27FC236}">
                <a16:creationId xmlns:a16="http://schemas.microsoft.com/office/drawing/2014/main" id="{9B4B8948-6183-41A5-AC8A-8E8C61680348}"/>
              </a:ext>
            </a:extLst>
          </p:cNvPr>
          <p:cNvSpPr/>
          <p:nvPr/>
        </p:nvSpPr>
        <p:spPr>
          <a:xfrm>
            <a:off x="1335995" y="1659285"/>
            <a:ext cx="9753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Create a landings page (index.html).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Set a fixed “</a:t>
            </a:r>
            <a:r>
              <a:rPr lang="en-US" sz="2800" dirty="0" err="1"/>
              <a:t>mainpage</a:t>
            </a:r>
            <a:r>
              <a:rPr lang="en-US" sz="2800" dirty="0"/>
              <a:t>” 600px.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Place on the “</a:t>
            </a:r>
            <a:r>
              <a:rPr lang="en-US" sz="2800" dirty="0" err="1"/>
              <a:t>mainpage</a:t>
            </a:r>
            <a:r>
              <a:rPr lang="en-US" sz="2800" dirty="0"/>
              <a:t>” a </a:t>
            </a:r>
            <a:r>
              <a:rPr lang="en-US" sz="2800" dirty="0" err="1"/>
              <a:t>lorum</a:t>
            </a:r>
            <a:r>
              <a:rPr lang="en-US" sz="2800" dirty="0"/>
              <a:t> ipsum text.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Take random photo from 300x300px and add it to main 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website have image as scalable background.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Test your website on Chrome, Edge and Firefox.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Summit work on GitHub.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FTP your work on your webserver. 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09572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E403179-0EF0-4777-AE34-B7DB3FF6D26E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67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pic>
        <p:nvPicPr>
          <p:cNvPr id="4" name="Picture 2" descr="analysis, blackboard, board">
            <a:extLst>
              <a:ext uri="{FF2B5EF4-FFF2-40B4-BE49-F238E27FC236}">
                <a16:creationId xmlns:a16="http://schemas.microsoft.com/office/drawing/2014/main" id="{2921C1FE-50E7-4B4A-8CEE-05384B51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37" y="2019719"/>
            <a:ext cx="6480134" cy="450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B72B4AB8-FE5A-4F62-AD34-83A010BA6F5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Questions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70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7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 – border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B7C75F6-1DF5-4DDD-BA93-765270FD61D2}"/>
              </a:ext>
            </a:extLst>
          </p:cNvPr>
          <p:cNvSpPr/>
          <p:nvPr/>
        </p:nvSpPr>
        <p:spPr>
          <a:xfrm>
            <a:off x="2279576" y="2190295"/>
            <a:ext cx="71521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nl-NL" sz="2800" dirty="0">
                <a:solidFill>
                  <a:srgbClr val="6F2C91"/>
                </a:solidFill>
                <a:latin typeface="Arial"/>
              </a:rPr>
              <a:t>border-</a:t>
            </a:r>
            <a:r>
              <a:rPr lang="nl-NL" sz="2800" dirty="0" err="1">
                <a:solidFill>
                  <a:srgbClr val="6F2C91"/>
                </a:solidFill>
                <a:latin typeface="Arial"/>
              </a:rPr>
              <a:t>width</a:t>
            </a:r>
            <a:endParaRPr lang="nl-NL" sz="2800" dirty="0">
              <a:solidFill>
                <a:srgbClr val="6F2C91"/>
              </a:solidFill>
              <a:latin typeface="Arial"/>
            </a:endParaRPr>
          </a:p>
          <a:p>
            <a:pPr defTabSz="457200"/>
            <a:r>
              <a:rPr lang="nl-NL" sz="2800" dirty="0">
                <a:solidFill>
                  <a:srgbClr val="6F2C91"/>
                </a:solidFill>
                <a:latin typeface="Arial"/>
              </a:rPr>
              <a:t>border-</a:t>
            </a:r>
            <a:r>
              <a:rPr lang="nl-NL" sz="2800" dirty="0" err="1">
                <a:solidFill>
                  <a:srgbClr val="6F2C91"/>
                </a:solidFill>
                <a:latin typeface="Arial"/>
              </a:rPr>
              <a:t>color</a:t>
            </a:r>
            <a:endParaRPr lang="nl-NL" sz="2800" dirty="0">
              <a:solidFill>
                <a:srgbClr val="6F2C91"/>
              </a:solidFill>
              <a:latin typeface="Arial"/>
            </a:endParaRPr>
          </a:p>
          <a:p>
            <a:pPr defTabSz="457200"/>
            <a:r>
              <a:rPr lang="nl-NL" sz="2800" dirty="0">
                <a:solidFill>
                  <a:srgbClr val="7030A0"/>
                </a:solidFill>
                <a:latin typeface="Arial"/>
              </a:rPr>
              <a:t>border-</a:t>
            </a:r>
            <a:r>
              <a:rPr lang="nl-NL" sz="2800" dirty="0" err="1">
                <a:solidFill>
                  <a:srgbClr val="7030A0"/>
                </a:solidFill>
                <a:latin typeface="Arial"/>
              </a:rPr>
              <a:t>style</a:t>
            </a:r>
            <a:r>
              <a:rPr lang="nl-NL" sz="2800" dirty="0">
                <a:solidFill>
                  <a:srgbClr val="7030A0"/>
                </a:solidFill>
                <a:latin typeface="Arial"/>
              </a:rPr>
              <a:t> (none, </a:t>
            </a:r>
            <a:r>
              <a:rPr lang="nl-NL" sz="2800" dirty="0" err="1">
                <a:solidFill>
                  <a:srgbClr val="7030A0"/>
                </a:solidFill>
                <a:latin typeface="Arial"/>
              </a:rPr>
              <a:t>solid</a:t>
            </a:r>
            <a:r>
              <a:rPr lang="nl-NL" sz="2800" dirty="0">
                <a:solidFill>
                  <a:srgbClr val="7030A0"/>
                </a:solidFill>
                <a:latin typeface="Arial"/>
              </a:rPr>
              <a:t>, double, …)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088489F-2021-47D8-889F-77D2BD5E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25" y="3068960"/>
            <a:ext cx="6126846" cy="4084564"/>
          </a:xfrm>
          <a:prstGeom prst="rect">
            <a:avLst/>
          </a:prstGeom>
        </p:spPr>
      </p:pic>
      <p:sp>
        <p:nvSpPr>
          <p:cNvPr id="11" name="PIJL-RECHTS 9">
            <a:extLst>
              <a:ext uri="{FF2B5EF4-FFF2-40B4-BE49-F238E27FC236}">
                <a16:creationId xmlns:a16="http://schemas.microsoft.com/office/drawing/2014/main" id="{8FBD4D5C-A5E2-44A6-A06A-6CB307CFB63F}"/>
              </a:ext>
            </a:extLst>
          </p:cNvPr>
          <p:cNvSpPr/>
          <p:nvPr/>
        </p:nvSpPr>
        <p:spPr>
          <a:xfrm rot="2174499">
            <a:off x="5130766" y="3697596"/>
            <a:ext cx="709118" cy="504056"/>
          </a:xfrm>
          <a:prstGeom prst="rightArrow">
            <a:avLst/>
          </a:prstGeom>
          <a:solidFill>
            <a:sysClr val="window" lastClr="FFFFFF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EBA464CC-59A1-4AD3-9CB8-B4690F43FD5C}"/>
              </a:ext>
            </a:extLst>
          </p:cNvPr>
          <p:cNvSpPr/>
          <p:nvPr/>
        </p:nvSpPr>
        <p:spPr>
          <a:xfrm>
            <a:off x="5855648" y="4128583"/>
            <a:ext cx="576064" cy="57606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244B6D6-9C45-4743-9331-858811410947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FD60A1-8711-4F9B-8823-2C4D5EFB0FF0}"/>
              </a:ext>
            </a:extLst>
          </p:cNvPr>
          <p:cNvSpPr/>
          <p:nvPr/>
        </p:nvSpPr>
        <p:spPr>
          <a:xfrm>
            <a:off x="2279576" y="388707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/>
            <a:r>
              <a:rPr lang="nl-NL" dirty="0">
                <a:solidFill>
                  <a:prstClr val="black"/>
                </a:solidFill>
                <a:latin typeface="Arial"/>
              </a:rPr>
              <a:t>p { </a:t>
            </a:r>
          </a:p>
          <a:p>
            <a:pPr defTabSz="457200"/>
            <a:r>
              <a:rPr lang="nl-NL" dirty="0">
                <a:solidFill>
                  <a:prstClr val="black"/>
                </a:solidFill>
                <a:latin typeface="Arial"/>
              </a:rPr>
              <a:t>    border-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width</a:t>
            </a:r>
            <a:r>
              <a:rPr lang="nl-NL" dirty="0">
                <a:solidFill>
                  <a:prstClr val="black"/>
                </a:solidFill>
                <a:latin typeface="Arial"/>
              </a:rPr>
              <a:t>: 1em; </a:t>
            </a:r>
          </a:p>
          <a:p>
            <a:pPr defTabSz="457200"/>
            <a:r>
              <a:rPr lang="nl-NL" dirty="0">
                <a:solidFill>
                  <a:prstClr val="black"/>
                </a:solidFill>
                <a:latin typeface="Arial"/>
              </a:rPr>
              <a:t>    border-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color</a:t>
            </a:r>
            <a:r>
              <a:rPr lang="nl-NL" dirty="0">
                <a:solidFill>
                  <a:prstClr val="black"/>
                </a:solidFill>
                <a:latin typeface="Arial"/>
              </a:rPr>
              <a:t>: #F90; </a:t>
            </a:r>
          </a:p>
          <a:p>
            <a:pPr defTabSz="457200"/>
            <a:r>
              <a:rPr lang="nl-NL" dirty="0">
                <a:solidFill>
                  <a:prstClr val="black"/>
                </a:solidFill>
                <a:latin typeface="Arial"/>
              </a:rPr>
              <a:t>    border-</a:t>
            </a:r>
            <a:r>
              <a:rPr lang="nl-NL" dirty="0" err="1">
                <a:solidFill>
                  <a:prstClr val="black"/>
                </a:solidFill>
                <a:latin typeface="Arial"/>
              </a:rPr>
              <a:t>style</a:t>
            </a:r>
            <a:r>
              <a:rPr lang="nl-NL" dirty="0">
                <a:solidFill>
                  <a:prstClr val="black"/>
                </a:solidFill>
                <a:latin typeface="Arial"/>
              </a:rPr>
              <a:t>: double; </a:t>
            </a:r>
          </a:p>
          <a:p>
            <a:pPr defTabSz="457200"/>
            <a:r>
              <a:rPr lang="nl-NL" dirty="0">
                <a:solidFill>
                  <a:prstClr val="black"/>
                </a:solidFill>
                <a:latin typeface="Arial"/>
              </a:rPr>
              <a:t>    }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EEB67F6-AE7B-4CCE-A747-E16B1F44C0FD}"/>
              </a:ext>
            </a:extLst>
          </p:cNvPr>
          <p:cNvSpPr/>
          <p:nvPr/>
        </p:nvSpPr>
        <p:spPr>
          <a:xfrm>
            <a:off x="2279576" y="5884538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nl-NL" dirty="0">
                <a:solidFill>
                  <a:prstClr val="black"/>
                </a:solidFill>
                <a:latin typeface="Arial"/>
              </a:rPr>
              <a:t>p { border: 1em #F90 double; }</a:t>
            </a:r>
          </a:p>
        </p:txBody>
      </p:sp>
      <p:sp>
        <p:nvSpPr>
          <p:cNvPr id="18" name="Gekromde PIJL-RECHTS 3">
            <a:extLst>
              <a:ext uri="{FF2B5EF4-FFF2-40B4-BE49-F238E27FC236}">
                <a16:creationId xmlns:a16="http://schemas.microsoft.com/office/drawing/2014/main" id="{2EE2C734-BEA5-439C-8C3E-1F6F0CF93E50}"/>
              </a:ext>
            </a:extLst>
          </p:cNvPr>
          <p:cNvSpPr/>
          <p:nvPr/>
        </p:nvSpPr>
        <p:spPr>
          <a:xfrm>
            <a:off x="1404925" y="3975408"/>
            <a:ext cx="726447" cy="2278462"/>
          </a:xfrm>
          <a:prstGeom prst="curvedRightArrow">
            <a:avLst/>
          </a:prstGeom>
          <a:solidFill>
            <a:srgbClr val="67AE3E"/>
          </a:solidFill>
          <a:ln w="25400" cap="flat" cmpd="sng" algn="ctr">
            <a:solidFill>
              <a:srgbClr val="67AE3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5A93022B-B65A-4C60-AAD7-32503FC53CC9}"/>
              </a:ext>
            </a:extLst>
          </p:cNvPr>
          <p:cNvSpPr txBox="1"/>
          <p:nvPr/>
        </p:nvSpPr>
        <p:spPr>
          <a:xfrm>
            <a:off x="1410064" y="4822251"/>
            <a:ext cx="54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nl-NL" sz="3200" dirty="0">
                <a:solidFill>
                  <a:prstClr val="black"/>
                </a:solidFill>
                <a:latin typeface="Arial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906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/>
      <p:bldP spid="5" grpId="0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8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 – border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AF98DEB-9E42-49D1-9BE0-32101DCD7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39" y="1175399"/>
            <a:ext cx="12161905" cy="5180952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3193E3B4-1725-4828-8F7C-441EFACD0965}"/>
              </a:ext>
            </a:extLst>
          </p:cNvPr>
          <p:cNvSpPr/>
          <p:nvPr/>
        </p:nvSpPr>
        <p:spPr>
          <a:xfrm>
            <a:off x="5927834" y="1376855"/>
            <a:ext cx="6848210" cy="461437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42234E8-B69F-4746-8C0C-3C3EBB281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755" y="1175399"/>
            <a:ext cx="3971429" cy="17809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D7EEAEF-F6FA-446D-8B48-EC935B592B8B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339F305-9A6B-40CA-8767-64AF8339A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755" y="4083575"/>
            <a:ext cx="5425312" cy="2109107"/>
          </a:xfrm>
          <a:prstGeom prst="rect">
            <a:avLst/>
          </a:prstGeom>
          <a:ln w="28575">
            <a:solidFill>
              <a:srgbClr val="0066B3"/>
            </a:solidFill>
          </a:ln>
        </p:spPr>
      </p:pic>
      <p:sp>
        <p:nvSpPr>
          <p:cNvPr id="10" name="Pijl: rechts 9">
            <a:extLst>
              <a:ext uri="{FF2B5EF4-FFF2-40B4-BE49-F238E27FC236}">
                <a16:creationId xmlns:a16="http://schemas.microsoft.com/office/drawing/2014/main" id="{A1B3E6D9-C218-4CD7-8502-907423DFA911}"/>
              </a:ext>
            </a:extLst>
          </p:cNvPr>
          <p:cNvSpPr/>
          <p:nvPr/>
        </p:nvSpPr>
        <p:spPr>
          <a:xfrm>
            <a:off x="1885736" y="1261241"/>
            <a:ext cx="4042098" cy="2417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jl: omlaag 10">
            <a:extLst>
              <a:ext uri="{FF2B5EF4-FFF2-40B4-BE49-F238E27FC236}">
                <a16:creationId xmlns:a16="http://schemas.microsoft.com/office/drawing/2014/main" id="{38600887-C93F-446D-AC26-71BC7FB7EF77}"/>
              </a:ext>
            </a:extLst>
          </p:cNvPr>
          <p:cNvSpPr/>
          <p:nvPr/>
        </p:nvSpPr>
        <p:spPr>
          <a:xfrm>
            <a:off x="6593011" y="3279228"/>
            <a:ext cx="493986" cy="602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E90E98E-A135-4F44-A301-A101EFF59089}"/>
              </a:ext>
            </a:extLst>
          </p:cNvPr>
          <p:cNvSpPr/>
          <p:nvPr/>
        </p:nvSpPr>
        <p:spPr>
          <a:xfrm>
            <a:off x="791543" y="1502979"/>
            <a:ext cx="78296" cy="45825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31939C3-7692-42EC-931C-213D7B96115E}"/>
              </a:ext>
            </a:extLst>
          </p:cNvPr>
          <p:cNvSpPr/>
          <p:nvPr/>
        </p:nvSpPr>
        <p:spPr>
          <a:xfrm>
            <a:off x="7264958" y="2200589"/>
            <a:ext cx="1949380" cy="5426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864F303A-9F61-45BD-8937-78B3979A2430}"/>
              </a:ext>
            </a:extLst>
          </p:cNvPr>
          <p:cNvSpPr/>
          <p:nvPr/>
        </p:nvSpPr>
        <p:spPr>
          <a:xfrm>
            <a:off x="6078680" y="5177261"/>
            <a:ext cx="368278" cy="30388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ABE16044-2B86-4159-9D98-67441D87CCFE}"/>
              </a:ext>
            </a:extLst>
          </p:cNvPr>
          <p:cNvSpPr/>
          <p:nvPr/>
        </p:nvSpPr>
        <p:spPr>
          <a:xfrm>
            <a:off x="6288880" y="5345276"/>
            <a:ext cx="368278" cy="30388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30FC041A-7E4A-420F-90BF-48CD9B26BF45}"/>
              </a:ext>
            </a:extLst>
          </p:cNvPr>
          <p:cNvSpPr txBox="1"/>
          <p:nvPr/>
        </p:nvSpPr>
        <p:spPr>
          <a:xfrm>
            <a:off x="6747727" y="5080588"/>
            <a:ext cx="3022430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1717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PADDING MARGIN x pixels ???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60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1CA02A-A3AB-4377-9EF5-EE69D7FFB8A8}"/>
              </a:ext>
            </a:extLst>
          </p:cNvPr>
          <p:cNvSpPr txBox="1">
            <a:spLocks/>
          </p:cNvSpPr>
          <p:nvPr/>
        </p:nvSpPr>
        <p:spPr>
          <a:xfrm>
            <a:off x="10867696" y="6356351"/>
            <a:ext cx="945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04DC27-A426-4FC3-9A89-4945263473A7}" type="slidenum">
              <a:rPr lang="en-US" smtClean="0">
                <a:solidFill>
                  <a:srgbClr val="0066B3"/>
                </a:solidFill>
                <a:latin typeface="Arial"/>
              </a:rPr>
              <a:pPr/>
              <a:t>9</a:t>
            </a:fld>
            <a:endParaRPr lang="en-US" dirty="0">
              <a:solidFill>
                <a:srgbClr val="0066B3"/>
              </a:solidFill>
              <a:latin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A15120-F6C9-4AF9-A491-A49336CA431A}"/>
              </a:ext>
            </a:extLst>
          </p:cNvPr>
          <p:cNvSpPr txBox="1">
            <a:spLocks/>
          </p:cNvSpPr>
          <p:nvPr/>
        </p:nvSpPr>
        <p:spPr>
          <a:xfrm>
            <a:off x="1168408" y="110508"/>
            <a:ext cx="9137856" cy="6492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Arial Narrow" panose="020B0606020202030204" pitchFamily="34" charset="0"/>
              </a:rPr>
              <a:t>Box model – padding &amp; margin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A5046A8-3467-4C70-8C15-7E16857B0A54}"/>
              </a:ext>
            </a:extLst>
          </p:cNvPr>
          <p:cNvSpPr txBox="1"/>
          <p:nvPr/>
        </p:nvSpPr>
        <p:spPr>
          <a:xfrm>
            <a:off x="9375229" y="173500"/>
            <a:ext cx="281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</a:rPr>
              <a:t>[.html][.</a:t>
            </a:r>
            <a:r>
              <a:rPr lang="en-US" sz="2800" dirty="0" err="1">
                <a:solidFill>
                  <a:srgbClr val="FFC000"/>
                </a:solidFill>
              </a:rPr>
              <a:t>css</a:t>
            </a:r>
            <a:r>
              <a:rPr lang="en-US" sz="2800" dirty="0">
                <a:solidFill>
                  <a:srgbClr val="FFC000"/>
                </a:solidFill>
              </a:rPr>
              <a:t>]</a:t>
            </a:r>
            <a:endParaRPr lang="en-GB" sz="2800" dirty="0">
              <a:solidFill>
                <a:srgbClr val="FFC000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3E9E7A7-BE04-468B-9073-CB6A582D3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16" y="922341"/>
            <a:ext cx="7387613" cy="593565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BC187A4-C65F-4E71-A3AB-849051CA4070}"/>
              </a:ext>
            </a:extLst>
          </p:cNvPr>
          <p:cNvSpPr/>
          <p:nvPr/>
        </p:nvSpPr>
        <p:spPr>
          <a:xfrm>
            <a:off x="5433848" y="1121814"/>
            <a:ext cx="6659024" cy="503724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14CD552F-9B62-40DF-8BA5-CC1F23375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799" y="4720699"/>
            <a:ext cx="5600000" cy="1600000"/>
          </a:xfrm>
          <a:prstGeom prst="rect">
            <a:avLst/>
          </a:prstGeom>
          <a:ln w="38100">
            <a:solidFill>
              <a:srgbClr val="0066B3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822C546-3126-4C00-AF81-C644C6DEA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309" y="1121814"/>
            <a:ext cx="3542857" cy="275238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2" name="Pijl: omlaag 11">
            <a:extLst>
              <a:ext uri="{FF2B5EF4-FFF2-40B4-BE49-F238E27FC236}">
                <a16:creationId xmlns:a16="http://schemas.microsoft.com/office/drawing/2014/main" id="{6A2F0431-98BD-476E-B0C1-6219439C68E9}"/>
              </a:ext>
            </a:extLst>
          </p:cNvPr>
          <p:cNvSpPr/>
          <p:nvPr/>
        </p:nvSpPr>
        <p:spPr>
          <a:xfrm>
            <a:off x="6674070" y="3978682"/>
            <a:ext cx="493986" cy="602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F4A9AFEC-5AAE-43A5-8073-F23B6B3559CF}"/>
              </a:ext>
            </a:extLst>
          </p:cNvPr>
          <p:cNvSpPr/>
          <p:nvPr/>
        </p:nvSpPr>
        <p:spPr>
          <a:xfrm>
            <a:off x="693683" y="1249921"/>
            <a:ext cx="73572" cy="53315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C03A80F8-FB9E-49E3-AE41-3F679FB1A731}"/>
              </a:ext>
            </a:extLst>
          </p:cNvPr>
          <p:cNvSpPr/>
          <p:nvPr/>
        </p:nvSpPr>
        <p:spPr>
          <a:xfrm>
            <a:off x="1392608" y="959185"/>
            <a:ext cx="4586593" cy="2256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57972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7534</TotalTime>
  <Words>2440</Words>
  <Application>Microsoft Office PowerPoint</Application>
  <PresentationFormat>Widescreen</PresentationFormat>
  <Paragraphs>583</Paragraphs>
  <Slides>67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Arial Narrow</vt:lpstr>
      <vt:lpstr>Calibri</vt:lpstr>
      <vt:lpstr>Calibri Light</vt:lpstr>
      <vt:lpstr>Consolas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Micha van der Meer</dc:creator>
  <cp:lastModifiedBy>Meer, Micha van der</cp:lastModifiedBy>
  <cp:revision>132</cp:revision>
  <dcterms:created xsi:type="dcterms:W3CDTF">2018-08-28T09:12:16Z</dcterms:created>
  <dcterms:modified xsi:type="dcterms:W3CDTF">2019-09-30T10:20:28Z</dcterms:modified>
</cp:coreProperties>
</file>